
<file path=[Content_Types].xml><?xml version="1.0" encoding="utf-8"?>
<Types xmlns="http://schemas.openxmlformats.org/package/2006/content-types">
  <Default Extension="xml" ContentType="application/xml"/>
  <Default Extension="jpeg" ContentType="image/jpeg"/>
  <Default Extension="bin" ContentType="audio/unknown"/>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97" r:id="rId1"/>
  </p:sldMasterIdLst>
  <p:notesMasterIdLst>
    <p:notesMasterId r:id="rId41"/>
  </p:notesMasterIdLst>
  <p:sldIdLst>
    <p:sldId id="256" r:id="rId2"/>
    <p:sldId id="258" r:id="rId3"/>
    <p:sldId id="260" r:id="rId4"/>
    <p:sldId id="261" r:id="rId5"/>
    <p:sldId id="263" r:id="rId6"/>
    <p:sldId id="264" r:id="rId7"/>
    <p:sldId id="265" r:id="rId8"/>
    <p:sldId id="279" r:id="rId9"/>
    <p:sldId id="272" r:id="rId10"/>
    <p:sldId id="273" r:id="rId11"/>
    <p:sldId id="266" r:id="rId12"/>
    <p:sldId id="267" r:id="rId13"/>
    <p:sldId id="280" r:id="rId14"/>
    <p:sldId id="281" r:id="rId15"/>
    <p:sldId id="282" r:id="rId16"/>
    <p:sldId id="283" r:id="rId17"/>
    <p:sldId id="284" r:id="rId18"/>
    <p:sldId id="289" r:id="rId19"/>
    <p:sldId id="290" r:id="rId20"/>
    <p:sldId id="285" r:id="rId21"/>
    <p:sldId id="286" r:id="rId22"/>
    <p:sldId id="268" r:id="rId23"/>
    <p:sldId id="269" r:id="rId24"/>
    <p:sldId id="291" r:id="rId25"/>
    <p:sldId id="292" r:id="rId26"/>
    <p:sldId id="293" r:id="rId27"/>
    <p:sldId id="303" r:id="rId28"/>
    <p:sldId id="297" r:id="rId29"/>
    <p:sldId id="305" r:id="rId30"/>
    <p:sldId id="306" r:id="rId31"/>
    <p:sldId id="307" r:id="rId32"/>
    <p:sldId id="308" r:id="rId33"/>
    <p:sldId id="320" r:id="rId34"/>
    <p:sldId id="321" r:id="rId35"/>
    <p:sldId id="322" r:id="rId36"/>
    <p:sldId id="323" r:id="rId37"/>
    <p:sldId id="324" r:id="rId38"/>
    <p:sldId id="317" r:id="rId39"/>
    <p:sldId id="329" r:id="rId4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9D17380A-3B1B-7E42-A1E1-439CB3C62C25}">
          <p14:sldIdLst>
            <p14:sldId id="256"/>
            <p14:sldId id="258"/>
            <p14:sldId id="260"/>
            <p14:sldId id="261"/>
            <p14:sldId id="263"/>
            <p14:sldId id="264"/>
            <p14:sldId id="265"/>
            <p14:sldId id="279"/>
            <p14:sldId id="272"/>
            <p14:sldId id="273"/>
            <p14:sldId id="266"/>
            <p14:sldId id="267"/>
            <p14:sldId id="280"/>
            <p14:sldId id="281"/>
            <p14:sldId id="282"/>
            <p14:sldId id="283"/>
            <p14:sldId id="284"/>
            <p14:sldId id="289"/>
            <p14:sldId id="290"/>
            <p14:sldId id="285"/>
            <p14:sldId id="286"/>
            <p14:sldId id="268"/>
            <p14:sldId id="269"/>
            <p14:sldId id="291"/>
            <p14:sldId id="292"/>
            <p14:sldId id="293"/>
            <p14:sldId id="303"/>
            <p14:sldId id="297"/>
            <p14:sldId id="305"/>
            <p14:sldId id="306"/>
            <p14:sldId id="307"/>
            <p14:sldId id="308"/>
            <p14:sldId id="320"/>
            <p14:sldId id="321"/>
            <p14:sldId id="322"/>
            <p14:sldId id="323"/>
            <p14:sldId id="324"/>
            <p14:sldId id="317"/>
            <p14:sldId id="32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73"/>
    <p:restoredTop sz="94590"/>
  </p:normalViewPr>
  <p:slideViewPr>
    <p:cSldViewPr snapToGrid="0" snapToObjects="1">
      <p:cViewPr varScale="1">
        <p:scale>
          <a:sx n="88" d="100"/>
          <a:sy n="88" d="100"/>
        </p:scale>
        <p:origin x="192" y="6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notesMaster" Target="notesMasters/notesMaster1.xml"/><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8BA0EC-72C1-844A-8423-BAA9C90235D4}" type="doc">
      <dgm:prSet loTypeId="urn:microsoft.com/office/officeart/2005/8/layout/lProcess3" loCatId="" qsTypeId="urn:microsoft.com/office/officeart/2005/8/quickstyle/simple4" qsCatId="simple" csTypeId="urn:microsoft.com/office/officeart/2005/8/colors/accent3_3" csCatId="accent3" phldr="1"/>
      <dgm:spPr/>
      <dgm:t>
        <a:bodyPr/>
        <a:lstStyle/>
        <a:p>
          <a:endParaRPr lang="it-IT"/>
        </a:p>
      </dgm:t>
    </dgm:pt>
    <dgm:pt modelId="{25DB504F-CBF2-2843-95CC-EB0FD9FDE499}">
      <dgm:prSet phldrT="[Testo]"/>
      <dgm:spPr>
        <a:solidFill>
          <a:schemeClr val="accent5">
            <a:lumMod val="50000"/>
          </a:schemeClr>
        </a:solidFill>
      </dgm:spPr>
      <dgm:t>
        <a:bodyPr/>
        <a:lstStyle/>
        <a:p>
          <a:r>
            <a:rPr lang="it-IT" dirty="0" smtClean="0"/>
            <a:t>Violazioni legge</a:t>
          </a:r>
          <a:r>
            <a:rPr lang="it-IT" baseline="0" dirty="0" smtClean="0"/>
            <a:t> penale</a:t>
          </a:r>
          <a:endParaRPr lang="it-IT" dirty="0"/>
        </a:p>
      </dgm:t>
    </dgm:pt>
    <dgm:pt modelId="{DA4E95E1-72D9-6449-831A-F15D9076F812}" type="parTrans" cxnId="{ABD8CF17-D809-3B41-AB0F-4EC7D5E8B3B3}">
      <dgm:prSet/>
      <dgm:spPr/>
      <dgm:t>
        <a:bodyPr/>
        <a:lstStyle/>
        <a:p>
          <a:endParaRPr lang="it-IT"/>
        </a:p>
      </dgm:t>
    </dgm:pt>
    <dgm:pt modelId="{970CBCE1-C40D-B64E-B73D-F5AA5510A81F}" type="sibTrans" cxnId="{ABD8CF17-D809-3B41-AB0F-4EC7D5E8B3B3}">
      <dgm:prSet/>
      <dgm:spPr/>
      <dgm:t>
        <a:bodyPr/>
        <a:lstStyle/>
        <a:p>
          <a:endParaRPr lang="it-IT"/>
        </a:p>
      </dgm:t>
    </dgm:pt>
    <dgm:pt modelId="{015AB699-456C-734B-858E-8F1AFFB9E21E}">
      <dgm:prSet phldrT="[Testo]"/>
      <dgm:spPr>
        <a:solidFill>
          <a:schemeClr val="accent5">
            <a:lumMod val="75000"/>
          </a:schemeClr>
        </a:solidFill>
      </dgm:spPr>
      <dgm:t>
        <a:bodyPr/>
        <a:lstStyle/>
        <a:p>
          <a:r>
            <a:rPr lang="it-IT" dirty="0" smtClean="0"/>
            <a:t>Violazioni legge civile</a:t>
          </a:r>
          <a:endParaRPr lang="it-IT" dirty="0"/>
        </a:p>
      </dgm:t>
    </dgm:pt>
    <dgm:pt modelId="{22139CDE-2E75-3644-BC94-FAE7A74FA525}" type="parTrans" cxnId="{09126161-C127-E142-8EED-FB2643A5D515}">
      <dgm:prSet/>
      <dgm:spPr/>
      <dgm:t>
        <a:bodyPr/>
        <a:lstStyle/>
        <a:p>
          <a:endParaRPr lang="it-IT"/>
        </a:p>
      </dgm:t>
    </dgm:pt>
    <dgm:pt modelId="{1E28FCAE-4A4C-E946-9E6B-EF890C31D4BF}" type="sibTrans" cxnId="{09126161-C127-E142-8EED-FB2643A5D515}">
      <dgm:prSet/>
      <dgm:spPr/>
      <dgm:t>
        <a:bodyPr/>
        <a:lstStyle/>
        <a:p>
          <a:endParaRPr lang="it-IT"/>
        </a:p>
      </dgm:t>
    </dgm:pt>
    <dgm:pt modelId="{4805B44D-25F0-0141-9CE6-3EDEABB10469}" type="pres">
      <dgm:prSet presAssocID="{3E8BA0EC-72C1-844A-8423-BAA9C90235D4}" presName="Name0" presStyleCnt="0">
        <dgm:presLayoutVars>
          <dgm:chPref val="3"/>
          <dgm:dir/>
          <dgm:animLvl val="lvl"/>
          <dgm:resizeHandles/>
        </dgm:presLayoutVars>
      </dgm:prSet>
      <dgm:spPr/>
      <dgm:t>
        <a:bodyPr/>
        <a:lstStyle/>
        <a:p>
          <a:endParaRPr lang="it-IT"/>
        </a:p>
      </dgm:t>
    </dgm:pt>
    <dgm:pt modelId="{2D420A88-C714-9E4B-A682-677D236FFA20}" type="pres">
      <dgm:prSet presAssocID="{25DB504F-CBF2-2843-95CC-EB0FD9FDE499}" presName="horFlow" presStyleCnt="0"/>
      <dgm:spPr/>
    </dgm:pt>
    <dgm:pt modelId="{7C00BFE2-6C80-A14C-83A2-06C27E9C8231}" type="pres">
      <dgm:prSet presAssocID="{25DB504F-CBF2-2843-95CC-EB0FD9FDE499}" presName="bigChev" presStyleLbl="node1" presStyleIdx="0" presStyleCnt="2"/>
      <dgm:spPr/>
      <dgm:t>
        <a:bodyPr/>
        <a:lstStyle/>
        <a:p>
          <a:endParaRPr lang="it-IT"/>
        </a:p>
      </dgm:t>
    </dgm:pt>
    <dgm:pt modelId="{5428D079-B631-7042-9F5F-3DC11685A9CE}" type="pres">
      <dgm:prSet presAssocID="{25DB504F-CBF2-2843-95CC-EB0FD9FDE499}" presName="vSp" presStyleCnt="0"/>
      <dgm:spPr/>
    </dgm:pt>
    <dgm:pt modelId="{B2270B73-0CAE-5047-80B9-12BDABC057C9}" type="pres">
      <dgm:prSet presAssocID="{015AB699-456C-734B-858E-8F1AFFB9E21E}" presName="horFlow" presStyleCnt="0"/>
      <dgm:spPr/>
    </dgm:pt>
    <dgm:pt modelId="{2CDE6A91-9DA2-834B-9E85-CF7AC139A29F}" type="pres">
      <dgm:prSet presAssocID="{015AB699-456C-734B-858E-8F1AFFB9E21E}" presName="bigChev" presStyleLbl="node1" presStyleIdx="1" presStyleCnt="2"/>
      <dgm:spPr/>
      <dgm:t>
        <a:bodyPr/>
        <a:lstStyle/>
        <a:p>
          <a:endParaRPr lang="it-IT"/>
        </a:p>
      </dgm:t>
    </dgm:pt>
  </dgm:ptLst>
  <dgm:cxnLst>
    <dgm:cxn modelId="{1C5F358A-077C-B948-9B79-9CE4DEE3B9F7}" type="presOf" srcId="{015AB699-456C-734B-858E-8F1AFFB9E21E}" destId="{2CDE6A91-9DA2-834B-9E85-CF7AC139A29F}" srcOrd="0" destOrd="0" presId="urn:microsoft.com/office/officeart/2005/8/layout/lProcess3"/>
    <dgm:cxn modelId="{FA98D0E8-D79E-CE4C-BDA5-02011F34E048}" type="presOf" srcId="{25DB504F-CBF2-2843-95CC-EB0FD9FDE499}" destId="{7C00BFE2-6C80-A14C-83A2-06C27E9C8231}" srcOrd="0" destOrd="0" presId="urn:microsoft.com/office/officeart/2005/8/layout/lProcess3"/>
    <dgm:cxn modelId="{353D3F88-9D82-7E4C-9EE4-A433DF0F9D67}" type="presOf" srcId="{3E8BA0EC-72C1-844A-8423-BAA9C90235D4}" destId="{4805B44D-25F0-0141-9CE6-3EDEABB10469}" srcOrd="0" destOrd="0" presId="urn:microsoft.com/office/officeart/2005/8/layout/lProcess3"/>
    <dgm:cxn modelId="{ABD8CF17-D809-3B41-AB0F-4EC7D5E8B3B3}" srcId="{3E8BA0EC-72C1-844A-8423-BAA9C90235D4}" destId="{25DB504F-CBF2-2843-95CC-EB0FD9FDE499}" srcOrd="0" destOrd="0" parTransId="{DA4E95E1-72D9-6449-831A-F15D9076F812}" sibTransId="{970CBCE1-C40D-B64E-B73D-F5AA5510A81F}"/>
    <dgm:cxn modelId="{09126161-C127-E142-8EED-FB2643A5D515}" srcId="{3E8BA0EC-72C1-844A-8423-BAA9C90235D4}" destId="{015AB699-456C-734B-858E-8F1AFFB9E21E}" srcOrd="1" destOrd="0" parTransId="{22139CDE-2E75-3644-BC94-FAE7A74FA525}" sibTransId="{1E28FCAE-4A4C-E946-9E6B-EF890C31D4BF}"/>
    <dgm:cxn modelId="{59995559-179E-2841-8B6B-1FE11B4F9847}" type="presParOf" srcId="{4805B44D-25F0-0141-9CE6-3EDEABB10469}" destId="{2D420A88-C714-9E4B-A682-677D236FFA20}" srcOrd="0" destOrd="0" presId="urn:microsoft.com/office/officeart/2005/8/layout/lProcess3"/>
    <dgm:cxn modelId="{E591B98B-34A4-664F-8AFB-8322549B0193}" type="presParOf" srcId="{2D420A88-C714-9E4B-A682-677D236FFA20}" destId="{7C00BFE2-6C80-A14C-83A2-06C27E9C8231}" srcOrd="0" destOrd="0" presId="urn:microsoft.com/office/officeart/2005/8/layout/lProcess3"/>
    <dgm:cxn modelId="{217A34DD-C3D7-944E-B939-B49EB773D23E}" type="presParOf" srcId="{4805B44D-25F0-0141-9CE6-3EDEABB10469}" destId="{5428D079-B631-7042-9F5F-3DC11685A9CE}" srcOrd="1" destOrd="0" presId="urn:microsoft.com/office/officeart/2005/8/layout/lProcess3"/>
    <dgm:cxn modelId="{69C79DC9-A705-7249-A789-7E1A165FF5AD}" type="presParOf" srcId="{4805B44D-25F0-0141-9CE6-3EDEABB10469}" destId="{B2270B73-0CAE-5047-80B9-12BDABC057C9}" srcOrd="2" destOrd="0" presId="urn:microsoft.com/office/officeart/2005/8/layout/lProcess3"/>
    <dgm:cxn modelId="{D9329BD1-F86D-1B43-BDC3-CA4174F1D24A}" type="presParOf" srcId="{B2270B73-0CAE-5047-80B9-12BDABC057C9}" destId="{2CDE6A91-9DA2-834B-9E85-CF7AC139A29F}"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3CEB85-188F-6241-A7EC-607B5611B1AA}" type="doc">
      <dgm:prSet loTypeId="urn:microsoft.com/office/officeart/2005/8/layout/lProcess3" loCatId="" qsTypeId="urn:microsoft.com/office/officeart/2005/8/quickstyle/simple4" qsCatId="simple" csTypeId="urn:microsoft.com/office/officeart/2005/8/colors/accent1_2" csCatId="accent1" phldr="1"/>
      <dgm:spPr/>
      <dgm:t>
        <a:bodyPr/>
        <a:lstStyle/>
        <a:p>
          <a:endParaRPr lang="it-IT"/>
        </a:p>
      </dgm:t>
    </dgm:pt>
    <dgm:pt modelId="{A1BA754D-B09F-FC40-9FFE-097B61D9A3DA}">
      <dgm:prSet phldrT="[Testo]"/>
      <dgm:spPr>
        <a:solidFill>
          <a:schemeClr val="accent5">
            <a:lumMod val="75000"/>
          </a:schemeClr>
        </a:solidFill>
      </dgm:spPr>
      <dgm:t>
        <a:bodyPr/>
        <a:lstStyle/>
        <a:p>
          <a:r>
            <a:rPr lang="it-IT" dirty="0" smtClean="0"/>
            <a:t>DANNO</a:t>
          </a:r>
          <a:r>
            <a:rPr lang="it-IT" baseline="0" dirty="0" smtClean="0"/>
            <a:t> PATRIMONIALE</a:t>
          </a:r>
          <a:endParaRPr lang="it-IT" dirty="0"/>
        </a:p>
      </dgm:t>
    </dgm:pt>
    <dgm:pt modelId="{5A4C94DE-C53E-FE43-AD55-CC5D7810D4A8}" type="parTrans" cxnId="{F17A4E5C-04BE-6844-8FB8-6750B67030F6}">
      <dgm:prSet/>
      <dgm:spPr/>
      <dgm:t>
        <a:bodyPr/>
        <a:lstStyle/>
        <a:p>
          <a:endParaRPr lang="it-IT"/>
        </a:p>
      </dgm:t>
    </dgm:pt>
    <dgm:pt modelId="{0628CF38-0E4C-6B40-8514-04927C09B283}" type="sibTrans" cxnId="{F17A4E5C-04BE-6844-8FB8-6750B67030F6}">
      <dgm:prSet/>
      <dgm:spPr/>
      <dgm:t>
        <a:bodyPr/>
        <a:lstStyle/>
        <a:p>
          <a:endParaRPr lang="it-IT"/>
        </a:p>
      </dgm:t>
    </dgm:pt>
    <dgm:pt modelId="{5CF9CAC4-2C50-4A47-B89A-24D6329651A4}">
      <dgm:prSet phldrT="[Testo]"/>
      <dgm:spPr>
        <a:solidFill>
          <a:schemeClr val="accent1">
            <a:lumMod val="40000"/>
            <a:lumOff val="60000"/>
            <a:alpha val="90000"/>
          </a:schemeClr>
        </a:solidFill>
        <a:ln>
          <a:solidFill>
            <a:schemeClr val="accent1">
              <a:lumMod val="40000"/>
              <a:lumOff val="60000"/>
              <a:alpha val="90000"/>
            </a:schemeClr>
          </a:solidFill>
        </a:ln>
      </dgm:spPr>
      <dgm:t>
        <a:bodyPr/>
        <a:lstStyle/>
        <a:p>
          <a:endParaRPr lang="it-IT" dirty="0"/>
        </a:p>
      </dgm:t>
    </dgm:pt>
    <dgm:pt modelId="{2C7D037B-BF8C-EF44-AA1A-CF8073F6555D}" type="parTrans" cxnId="{F275A802-1622-6D46-8D9F-7364EBDE161D}">
      <dgm:prSet/>
      <dgm:spPr/>
      <dgm:t>
        <a:bodyPr/>
        <a:lstStyle/>
        <a:p>
          <a:endParaRPr lang="it-IT"/>
        </a:p>
      </dgm:t>
    </dgm:pt>
    <dgm:pt modelId="{0DE2B7E5-2071-2E4D-A888-82DCB04EFDEF}" type="sibTrans" cxnId="{F275A802-1622-6D46-8D9F-7364EBDE161D}">
      <dgm:prSet/>
      <dgm:spPr/>
      <dgm:t>
        <a:bodyPr/>
        <a:lstStyle/>
        <a:p>
          <a:endParaRPr lang="it-IT"/>
        </a:p>
      </dgm:t>
    </dgm:pt>
    <dgm:pt modelId="{BC2BFDDC-ECBA-5848-8445-81155CEB8F3D}">
      <dgm:prSet phldrT="[Testo]"/>
      <dgm:spPr>
        <a:solidFill>
          <a:schemeClr val="accent5">
            <a:lumMod val="75000"/>
          </a:schemeClr>
        </a:solidFill>
      </dgm:spPr>
      <dgm:t>
        <a:bodyPr/>
        <a:lstStyle/>
        <a:p>
          <a:r>
            <a:rPr lang="it-IT" dirty="0" smtClean="0"/>
            <a:t>DANNO NON PATRIMONIALE</a:t>
          </a:r>
          <a:endParaRPr lang="it-IT" dirty="0"/>
        </a:p>
      </dgm:t>
    </dgm:pt>
    <dgm:pt modelId="{CD8B0C6F-A216-3F44-A432-E4507EA8627A}" type="parTrans" cxnId="{D0158188-3814-7845-819D-3A2C96AD37EB}">
      <dgm:prSet/>
      <dgm:spPr/>
      <dgm:t>
        <a:bodyPr/>
        <a:lstStyle/>
        <a:p>
          <a:endParaRPr lang="it-IT"/>
        </a:p>
      </dgm:t>
    </dgm:pt>
    <dgm:pt modelId="{809026D1-A65D-3C47-AB02-2B10EE1D6F31}" type="sibTrans" cxnId="{D0158188-3814-7845-819D-3A2C96AD37EB}">
      <dgm:prSet/>
      <dgm:spPr/>
      <dgm:t>
        <a:bodyPr/>
        <a:lstStyle/>
        <a:p>
          <a:endParaRPr lang="it-IT"/>
        </a:p>
      </dgm:t>
    </dgm:pt>
    <dgm:pt modelId="{E76725DA-DC38-AA4C-8E9D-234DA4C47B84}">
      <dgm:prSet phldrT="[Testo]" custT="1"/>
      <dgm:spPr>
        <a:solidFill>
          <a:schemeClr val="accent1">
            <a:lumMod val="40000"/>
            <a:lumOff val="60000"/>
            <a:alpha val="90000"/>
          </a:schemeClr>
        </a:solidFill>
        <a:ln>
          <a:solidFill>
            <a:schemeClr val="accent5">
              <a:lumMod val="40000"/>
              <a:lumOff val="60000"/>
              <a:alpha val="90000"/>
            </a:schemeClr>
          </a:solidFill>
        </a:ln>
      </dgm:spPr>
      <dgm:t>
        <a:bodyPr/>
        <a:lstStyle/>
        <a:p>
          <a:pPr algn="l"/>
          <a:endParaRPr lang="it-IT" sz="2000" dirty="0" smtClean="0"/>
        </a:p>
        <a:p>
          <a:pPr algn="l"/>
          <a:endParaRPr lang="it-IT" sz="2000" dirty="0" smtClean="0"/>
        </a:p>
        <a:p>
          <a:pPr algn="l"/>
          <a:r>
            <a:rPr lang="it-IT" sz="2000" dirty="0" smtClean="0"/>
            <a:t>- DANNO MORALE</a:t>
          </a:r>
        </a:p>
        <a:p>
          <a:pPr algn="l"/>
          <a:r>
            <a:rPr lang="it-IT" sz="2000" dirty="0" smtClean="0"/>
            <a:t>-</a:t>
          </a:r>
          <a:r>
            <a:rPr lang="it-IT" sz="2000" baseline="0" dirty="0" smtClean="0"/>
            <a:t> </a:t>
          </a:r>
          <a:r>
            <a:rPr lang="it-IT" sz="2000" dirty="0" smtClean="0"/>
            <a:t>WEB</a:t>
          </a:r>
          <a:r>
            <a:rPr lang="it-IT" sz="2000" baseline="0" dirty="0" smtClean="0"/>
            <a:t> </a:t>
          </a:r>
          <a:r>
            <a:rPr lang="it-IT" sz="2000" dirty="0" smtClean="0"/>
            <a:t>REPUTATION</a:t>
          </a:r>
        </a:p>
        <a:p>
          <a:pPr algn="l"/>
          <a:r>
            <a:rPr lang="it-IT" sz="2000" dirty="0" smtClean="0"/>
            <a:t>- DANNO PSICHICO</a:t>
          </a:r>
        </a:p>
        <a:p>
          <a:pPr algn="ctr"/>
          <a:endParaRPr lang="it-IT" sz="2000" dirty="0" smtClean="0"/>
        </a:p>
        <a:p>
          <a:pPr algn="ctr"/>
          <a:endParaRPr lang="it-IT" sz="2600" dirty="0"/>
        </a:p>
      </dgm:t>
    </dgm:pt>
    <dgm:pt modelId="{C78C250C-C544-884E-A193-A28684938532}" type="parTrans" cxnId="{6EA2691E-1F64-1144-A279-8AFD6B91E69C}">
      <dgm:prSet/>
      <dgm:spPr/>
      <dgm:t>
        <a:bodyPr/>
        <a:lstStyle/>
        <a:p>
          <a:endParaRPr lang="it-IT"/>
        </a:p>
      </dgm:t>
    </dgm:pt>
    <dgm:pt modelId="{A98FE854-4755-934D-9939-EA2E4A855881}" type="sibTrans" cxnId="{6EA2691E-1F64-1144-A279-8AFD6B91E69C}">
      <dgm:prSet/>
      <dgm:spPr/>
      <dgm:t>
        <a:bodyPr/>
        <a:lstStyle/>
        <a:p>
          <a:endParaRPr lang="it-IT"/>
        </a:p>
      </dgm:t>
    </dgm:pt>
    <dgm:pt modelId="{10A8AE8B-90D2-DB47-A03B-00C0DE860BFC}" type="pres">
      <dgm:prSet presAssocID="{B63CEB85-188F-6241-A7EC-607B5611B1AA}" presName="Name0" presStyleCnt="0">
        <dgm:presLayoutVars>
          <dgm:chPref val="3"/>
          <dgm:dir/>
          <dgm:animLvl val="lvl"/>
          <dgm:resizeHandles/>
        </dgm:presLayoutVars>
      </dgm:prSet>
      <dgm:spPr/>
      <dgm:t>
        <a:bodyPr/>
        <a:lstStyle/>
        <a:p>
          <a:endParaRPr lang="it-IT"/>
        </a:p>
      </dgm:t>
    </dgm:pt>
    <dgm:pt modelId="{87A77580-A6ED-C74E-A66B-B1C2C09A05B4}" type="pres">
      <dgm:prSet presAssocID="{A1BA754D-B09F-FC40-9FFE-097B61D9A3DA}" presName="horFlow" presStyleCnt="0"/>
      <dgm:spPr/>
    </dgm:pt>
    <dgm:pt modelId="{15DA1D61-6738-944D-B95D-4BBE06060CED}" type="pres">
      <dgm:prSet presAssocID="{A1BA754D-B09F-FC40-9FFE-097B61D9A3DA}" presName="bigChev" presStyleLbl="node1" presStyleIdx="0" presStyleCnt="2"/>
      <dgm:spPr/>
      <dgm:t>
        <a:bodyPr/>
        <a:lstStyle/>
        <a:p>
          <a:endParaRPr lang="it-IT"/>
        </a:p>
      </dgm:t>
    </dgm:pt>
    <dgm:pt modelId="{C9B3573C-423B-5441-8871-5B3F846E4651}" type="pres">
      <dgm:prSet presAssocID="{2C7D037B-BF8C-EF44-AA1A-CF8073F6555D}" presName="parTrans" presStyleCnt="0"/>
      <dgm:spPr/>
    </dgm:pt>
    <dgm:pt modelId="{5962A692-EDC1-9D4E-A84D-607ADE5D2F30}" type="pres">
      <dgm:prSet presAssocID="{5CF9CAC4-2C50-4A47-B89A-24D6329651A4}" presName="node" presStyleLbl="alignAccFollowNode1" presStyleIdx="0" presStyleCnt="2" custScaleY="116477">
        <dgm:presLayoutVars>
          <dgm:bulletEnabled val="1"/>
        </dgm:presLayoutVars>
      </dgm:prSet>
      <dgm:spPr/>
      <dgm:t>
        <a:bodyPr/>
        <a:lstStyle/>
        <a:p>
          <a:endParaRPr lang="it-IT"/>
        </a:p>
      </dgm:t>
    </dgm:pt>
    <dgm:pt modelId="{42B1D84B-8732-8048-8203-146FE89D9F8F}" type="pres">
      <dgm:prSet presAssocID="{A1BA754D-B09F-FC40-9FFE-097B61D9A3DA}" presName="vSp" presStyleCnt="0"/>
      <dgm:spPr/>
    </dgm:pt>
    <dgm:pt modelId="{3D8AF0DF-026F-A74E-AF91-F6777B503A60}" type="pres">
      <dgm:prSet presAssocID="{BC2BFDDC-ECBA-5848-8445-81155CEB8F3D}" presName="horFlow" presStyleCnt="0"/>
      <dgm:spPr/>
    </dgm:pt>
    <dgm:pt modelId="{643AD4B2-56D9-0E49-ACE6-98258F8942FC}" type="pres">
      <dgm:prSet presAssocID="{BC2BFDDC-ECBA-5848-8445-81155CEB8F3D}" presName="bigChev" presStyleLbl="node1" presStyleIdx="1" presStyleCnt="2"/>
      <dgm:spPr/>
      <dgm:t>
        <a:bodyPr/>
        <a:lstStyle/>
        <a:p>
          <a:endParaRPr lang="it-IT"/>
        </a:p>
      </dgm:t>
    </dgm:pt>
    <dgm:pt modelId="{B853E8D7-398B-BA4A-9A8D-D0123888187D}" type="pres">
      <dgm:prSet presAssocID="{C78C250C-C544-884E-A193-A28684938532}" presName="parTrans" presStyleCnt="0"/>
      <dgm:spPr/>
    </dgm:pt>
    <dgm:pt modelId="{1C92239C-58DC-BF46-8F2E-3F7CDDC1A560}" type="pres">
      <dgm:prSet presAssocID="{E76725DA-DC38-AA4C-8E9D-234DA4C47B84}" presName="node" presStyleLbl="alignAccFollowNode1" presStyleIdx="1" presStyleCnt="2">
        <dgm:presLayoutVars>
          <dgm:bulletEnabled val="1"/>
        </dgm:presLayoutVars>
      </dgm:prSet>
      <dgm:spPr/>
      <dgm:t>
        <a:bodyPr/>
        <a:lstStyle/>
        <a:p>
          <a:endParaRPr lang="it-IT"/>
        </a:p>
      </dgm:t>
    </dgm:pt>
  </dgm:ptLst>
  <dgm:cxnLst>
    <dgm:cxn modelId="{D0158188-3814-7845-819D-3A2C96AD37EB}" srcId="{B63CEB85-188F-6241-A7EC-607B5611B1AA}" destId="{BC2BFDDC-ECBA-5848-8445-81155CEB8F3D}" srcOrd="1" destOrd="0" parTransId="{CD8B0C6F-A216-3F44-A432-E4507EA8627A}" sibTransId="{809026D1-A65D-3C47-AB02-2B10EE1D6F31}"/>
    <dgm:cxn modelId="{20C0C8AC-AD9D-B745-8552-0B1AD8044472}" type="presOf" srcId="{BC2BFDDC-ECBA-5848-8445-81155CEB8F3D}" destId="{643AD4B2-56D9-0E49-ACE6-98258F8942FC}" srcOrd="0" destOrd="0" presId="urn:microsoft.com/office/officeart/2005/8/layout/lProcess3"/>
    <dgm:cxn modelId="{F17A4E5C-04BE-6844-8FB8-6750B67030F6}" srcId="{B63CEB85-188F-6241-A7EC-607B5611B1AA}" destId="{A1BA754D-B09F-FC40-9FFE-097B61D9A3DA}" srcOrd="0" destOrd="0" parTransId="{5A4C94DE-C53E-FE43-AD55-CC5D7810D4A8}" sibTransId="{0628CF38-0E4C-6B40-8514-04927C09B283}"/>
    <dgm:cxn modelId="{6EA2691E-1F64-1144-A279-8AFD6B91E69C}" srcId="{BC2BFDDC-ECBA-5848-8445-81155CEB8F3D}" destId="{E76725DA-DC38-AA4C-8E9D-234DA4C47B84}" srcOrd="0" destOrd="0" parTransId="{C78C250C-C544-884E-A193-A28684938532}" sibTransId="{A98FE854-4755-934D-9939-EA2E4A855881}"/>
    <dgm:cxn modelId="{845D30BF-684B-F54A-A939-5F635ECC59D3}" type="presOf" srcId="{B63CEB85-188F-6241-A7EC-607B5611B1AA}" destId="{10A8AE8B-90D2-DB47-A03B-00C0DE860BFC}" srcOrd="0" destOrd="0" presId="urn:microsoft.com/office/officeart/2005/8/layout/lProcess3"/>
    <dgm:cxn modelId="{485B27EC-2EB6-F54E-A11F-822E8708B554}" type="presOf" srcId="{A1BA754D-B09F-FC40-9FFE-097B61D9A3DA}" destId="{15DA1D61-6738-944D-B95D-4BBE06060CED}" srcOrd="0" destOrd="0" presId="urn:microsoft.com/office/officeart/2005/8/layout/lProcess3"/>
    <dgm:cxn modelId="{F275A802-1622-6D46-8D9F-7364EBDE161D}" srcId="{A1BA754D-B09F-FC40-9FFE-097B61D9A3DA}" destId="{5CF9CAC4-2C50-4A47-B89A-24D6329651A4}" srcOrd="0" destOrd="0" parTransId="{2C7D037B-BF8C-EF44-AA1A-CF8073F6555D}" sibTransId="{0DE2B7E5-2071-2E4D-A888-82DCB04EFDEF}"/>
    <dgm:cxn modelId="{AA943A21-A678-FA4A-A345-65DC597670A9}" type="presOf" srcId="{E76725DA-DC38-AA4C-8E9D-234DA4C47B84}" destId="{1C92239C-58DC-BF46-8F2E-3F7CDDC1A560}" srcOrd="0" destOrd="0" presId="urn:microsoft.com/office/officeart/2005/8/layout/lProcess3"/>
    <dgm:cxn modelId="{9C65E30D-E0A6-C24E-AD61-19241D8FEBB1}" type="presOf" srcId="{5CF9CAC4-2C50-4A47-B89A-24D6329651A4}" destId="{5962A692-EDC1-9D4E-A84D-607ADE5D2F30}" srcOrd="0" destOrd="0" presId="urn:microsoft.com/office/officeart/2005/8/layout/lProcess3"/>
    <dgm:cxn modelId="{531DE8BC-CD74-B04B-87E1-7839205540B9}" type="presParOf" srcId="{10A8AE8B-90D2-DB47-A03B-00C0DE860BFC}" destId="{87A77580-A6ED-C74E-A66B-B1C2C09A05B4}" srcOrd="0" destOrd="0" presId="urn:microsoft.com/office/officeart/2005/8/layout/lProcess3"/>
    <dgm:cxn modelId="{908E8FFE-FF9A-0A45-918A-E267FF441CE3}" type="presParOf" srcId="{87A77580-A6ED-C74E-A66B-B1C2C09A05B4}" destId="{15DA1D61-6738-944D-B95D-4BBE06060CED}" srcOrd="0" destOrd="0" presId="urn:microsoft.com/office/officeart/2005/8/layout/lProcess3"/>
    <dgm:cxn modelId="{1D94D914-353C-4445-AE0B-A8078CBADAA9}" type="presParOf" srcId="{87A77580-A6ED-C74E-A66B-B1C2C09A05B4}" destId="{C9B3573C-423B-5441-8871-5B3F846E4651}" srcOrd="1" destOrd="0" presId="urn:microsoft.com/office/officeart/2005/8/layout/lProcess3"/>
    <dgm:cxn modelId="{695E0A09-CBC8-A444-8EFE-08CF4CB9ED32}" type="presParOf" srcId="{87A77580-A6ED-C74E-A66B-B1C2C09A05B4}" destId="{5962A692-EDC1-9D4E-A84D-607ADE5D2F30}" srcOrd="2" destOrd="0" presId="urn:microsoft.com/office/officeart/2005/8/layout/lProcess3"/>
    <dgm:cxn modelId="{A8879983-4D4A-FF4F-B5FC-06B395116769}" type="presParOf" srcId="{10A8AE8B-90D2-DB47-A03B-00C0DE860BFC}" destId="{42B1D84B-8732-8048-8203-146FE89D9F8F}" srcOrd="1" destOrd="0" presId="urn:microsoft.com/office/officeart/2005/8/layout/lProcess3"/>
    <dgm:cxn modelId="{07E987FE-7CC9-7643-991C-869D530A2F51}" type="presParOf" srcId="{10A8AE8B-90D2-DB47-A03B-00C0DE860BFC}" destId="{3D8AF0DF-026F-A74E-AF91-F6777B503A60}" srcOrd="2" destOrd="0" presId="urn:microsoft.com/office/officeart/2005/8/layout/lProcess3"/>
    <dgm:cxn modelId="{AF95A0E3-97F1-2E44-A5C1-04C998C1FB2C}" type="presParOf" srcId="{3D8AF0DF-026F-A74E-AF91-F6777B503A60}" destId="{643AD4B2-56D9-0E49-ACE6-98258F8942FC}" srcOrd="0" destOrd="0" presId="urn:microsoft.com/office/officeart/2005/8/layout/lProcess3"/>
    <dgm:cxn modelId="{E49F1144-2052-0247-B555-5082ED7170AE}" type="presParOf" srcId="{3D8AF0DF-026F-A74E-AF91-F6777B503A60}" destId="{B853E8D7-398B-BA4A-9A8D-D0123888187D}" srcOrd="1" destOrd="0" presId="urn:microsoft.com/office/officeart/2005/8/layout/lProcess3"/>
    <dgm:cxn modelId="{2C205E26-B600-B843-8859-580E94378BDD}" type="presParOf" srcId="{3D8AF0DF-026F-A74E-AF91-F6777B503A60}" destId="{1C92239C-58DC-BF46-8F2E-3F7CDDC1A560}" srcOrd="2"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FAA348-F104-4062-A4A4-C2B18F07105C}" type="doc">
      <dgm:prSet loTypeId="urn:microsoft.com/office/officeart/2005/8/layout/chevron1" loCatId="process" qsTypeId="urn:microsoft.com/office/officeart/2005/8/quickstyle/simple1" qsCatId="simple" csTypeId="urn:microsoft.com/office/officeart/2005/8/colors/accent1_2" csCatId="accent1" phldr="1"/>
      <dgm:spPr/>
    </dgm:pt>
    <dgm:pt modelId="{596302A9-C4D0-4A15-9DAB-45F21C8FD860}">
      <dgm:prSet phldrT="[Testo]"/>
      <dgm:spPr/>
      <dgm:t>
        <a:bodyPr/>
        <a:lstStyle/>
        <a:p>
          <a:r>
            <a:rPr lang="it-IT" dirty="0" smtClean="0"/>
            <a:t>Presa in carico (24h)</a:t>
          </a:r>
          <a:endParaRPr lang="it-IT" dirty="0"/>
        </a:p>
      </dgm:t>
    </dgm:pt>
    <dgm:pt modelId="{C2A1FB41-601A-436E-8AD4-7AEC308D28DD}" type="parTrans" cxnId="{7281D43A-663D-4613-8223-3E4E01BDC8FB}">
      <dgm:prSet/>
      <dgm:spPr/>
      <dgm:t>
        <a:bodyPr/>
        <a:lstStyle/>
        <a:p>
          <a:endParaRPr lang="it-IT"/>
        </a:p>
      </dgm:t>
    </dgm:pt>
    <dgm:pt modelId="{1B01D373-1425-40E4-B386-8CE47A0D649A}" type="sibTrans" cxnId="{7281D43A-663D-4613-8223-3E4E01BDC8FB}">
      <dgm:prSet/>
      <dgm:spPr/>
      <dgm:t>
        <a:bodyPr/>
        <a:lstStyle/>
        <a:p>
          <a:endParaRPr lang="it-IT"/>
        </a:p>
      </dgm:t>
    </dgm:pt>
    <dgm:pt modelId="{6F226AC0-38EB-4762-B9FB-DD697CA4AE31}">
      <dgm:prSet phldrT="[Testo]"/>
      <dgm:spPr/>
      <dgm:t>
        <a:bodyPr/>
        <a:lstStyle/>
        <a:p>
          <a:r>
            <a:rPr lang="it-IT" dirty="0" smtClean="0"/>
            <a:t>Rimozione (48 h)</a:t>
          </a:r>
          <a:endParaRPr lang="it-IT" dirty="0"/>
        </a:p>
      </dgm:t>
    </dgm:pt>
    <dgm:pt modelId="{46394B50-DA2C-4008-A298-CE38C97A6F9C}" type="parTrans" cxnId="{C0E68427-1607-40D7-9E31-A89F3B5FC67D}">
      <dgm:prSet/>
      <dgm:spPr/>
      <dgm:t>
        <a:bodyPr/>
        <a:lstStyle/>
        <a:p>
          <a:endParaRPr lang="it-IT"/>
        </a:p>
      </dgm:t>
    </dgm:pt>
    <dgm:pt modelId="{B088BA92-A6A4-43A3-83C7-19D6A5A0BF27}" type="sibTrans" cxnId="{C0E68427-1607-40D7-9E31-A89F3B5FC67D}">
      <dgm:prSet/>
      <dgm:spPr/>
      <dgm:t>
        <a:bodyPr/>
        <a:lstStyle/>
        <a:p>
          <a:endParaRPr lang="it-IT"/>
        </a:p>
      </dgm:t>
    </dgm:pt>
    <dgm:pt modelId="{59948574-7F6D-4D8D-B605-7A1D8E95496F}">
      <dgm:prSet phldrT="[Testo]"/>
      <dgm:spPr/>
      <dgm:t>
        <a:bodyPr/>
        <a:lstStyle/>
        <a:p>
          <a:r>
            <a:rPr lang="it-IT" dirty="0" smtClean="0"/>
            <a:t>Segnalazione al garante in caso di omessa rimozione</a:t>
          </a:r>
          <a:endParaRPr lang="it-IT" dirty="0"/>
        </a:p>
      </dgm:t>
    </dgm:pt>
    <dgm:pt modelId="{A0592A25-9786-4372-B3B3-9E4972C05051}" type="parTrans" cxnId="{83010B54-32D2-4250-B8BF-67D5C2E6BBD9}">
      <dgm:prSet/>
      <dgm:spPr/>
      <dgm:t>
        <a:bodyPr/>
        <a:lstStyle/>
        <a:p>
          <a:endParaRPr lang="it-IT"/>
        </a:p>
      </dgm:t>
    </dgm:pt>
    <dgm:pt modelId="{B819D3CF-BCA0-44D2-8580-BBB5843E2BB1}" type="sibTrans" cxnId="{83010B54-32D2-4250-B8BF-67D5C2E6BBD9}">
      <dgm:prSet/>
      <dgm:spPr/>
      <dgm:t>
        <a:bodyPr/>
        <a:lstStyle/>
        <a:p>
          <a:endParaRPr lang="it-IT"/>
        </a:p>
      </dgm:t>
    </dgm:pt>
    <dgm:pt modelId="{AD998E7D-91A2-46D4-B98F-4FB7A74F37E9}" type="pres">
      <dgm:prSet presAssocID="{D3FAA348-F104-4062-A4A4-C2B18F07105C}" presName="Name0" presStyleCnt="0">
        <dgm:presLayoutVars>
          <dgm:dir/>
          <dgm:animLvl val="lvl"/>
          <dgm:resizeHandles val="exact"/>
        </dgm:presLayoutVars>
      </dgm:prSet>
      <dgm:spPr/>
    </dgm:pt>
    <dgm:pt modelId="{82742D34-A3D0-47F3-A816-2975458E9768}" type="pres">
      <dgm:prSet presAssocID="{596302A9-C4D0-4A15-9DAB-45F21C8FD860}" presName="parTxOnly" presStyleLbl="node1" presStyleIdx="0" presStyleCnt="3">
        <dgm:presLayoutVars>
          <dgm:chMax val="0"/>
          <dgm:chPref val="0"/>
          <dgm:bulletEnabled val="1"/>
        </dgm:presLayoutVars>
      </dgm:prSet>
      <dgm:spPr/>
      <dgm:t>
        <a:bodyPr/>
        <a:lstStyle/>
        <a:p>
          <a:endParaRPr lang="it-IT"/>
        </a:p>
      </dgm:t>
    </dgm:pt>
    <dgm:pt modelId="{D51C30E4-DE94-4924-8B56-66A738DD50DA}" type="pres">
      <dgm:prSet presAssocID="{1B01D373-1425-40E4-B386-8CE47A0D649A}" presName="parTxOnlySpace" presStyleCnt="0"/>
      <dgm:spPr/>
    </dgm:pt>
    <dgm:pt modelId="{0EFA517A-6566-491F-8E1C-2A9F1BC41A25}" type="pres">
      <dgm:prSet presAssocID="{6F226AC0-38EB-4762-B9FB-DD697CA4AE31}" presName="parTxOnly" presStyleLbl="node1" presStyleIdx="1" presStyleCnt="3">
        <dgm:presLayoutVars>
          <dgm:chMax val="0"/>
          <dgm:chPref val="0"/>
          <dgm:bulletEnabled val="1"/>
        </dgm:presLayoutVars>
      </dgm:prSet>
      <dgm:spPr/>
      <dgm:t>
        <a:bodyPr/>
        <a:lstStyle/>
        <a:p>
          <a:endParaRPr lang="it-IT"/>
        </a:p>
      </dgm:t>
    </dgm:pt>
    <dgm:pt modelId="{0DCD51C5-DC5E-4511-9FDD-21B5C98247DC}" type="pres">
      <dgm:prSet presAssocID="{B088BA92-A6A4-43A3-83C7-19D6A5A0BF27}" presName="parTxOnlySpace" presStyleCnt="0"/>
      <dgm:spPr/>
    </dgm:pt>
    <dgm:pt modelId="{D91B336D-1F3D-48F4-BEE7-4CA0DC777F4A}" type="pres">
      <dgm:prSet presAssocID="{59948574-7F6D-4D8D-B605-7A1D8E95496F}" presName="parTxOnly" presStyleLbl="node1" presStyleIdx="2" presStyleCnt="3">
        <dgm:presLayoutVars>
          <dgm:chMax val="0"/>
          <dgm:chPref val="0"/>
          <dgm:bulletEnabled val="1"/>
        </dgm:presLayoutVars>
      </dgm:prSet>
      <dgm:spPr/>
      <dgm:t>
        <a:bodyPr/>
        <a:lstStyle/>
        <a:p>
          <a:endParaRPr lang="it-IT"/>
        </a:p>
      </dgm:t>
    </dgm:pt>
  </dgm:ptLst>
  <dgm:cxnLst>
    <dgm:cxn modelId="{C0E68427-1607-40D7-9E31-A89F3B5FC67D}" srcId="{D3FAA348-F104-4062-A4A4-C2B18F07105C}" destId="{6F226AC0-38EB-4762-B9FB-DD697CA4AE31}" srcOrd="1" destOrd="0" parTransId="{46394B50-DA2C-4008-A298-CE38C97A6F9C}" sibTransId="{B088BA92-A6A4-43A3-83C7-19D6A5A0BF27}"/>
    <dgm:cxn modelId="{9DA7A1D9-8F55-4488-AF72-2AF17C226AE7}" type="presOf" srcId="{596302A9-C4D0-4A15-9DAB-45F21C8FD860}" destId="{82742D34-A3D0-47F3-A816-2975458E9768}" srcOrd="0" destOrd="0" presId="urn:microsoft.com/office/officeart/2005/8/layout/chevron1"/>
    <dgm:cxn modelId="{83010B54-32D2-4250-B8BF-67D5C2E6BBD9}" srcId="{D3FAA348-F104-4062-A4A4-C2B18F07105C}" destId="{59948574-7F6D-4D8D-B605-7A1D8E95496F}" srcOrd="2" destOrd="0" parTransId="{A0592A25-9786-4372-B3B3-9E4972C05051}" sibTransId="{B819D3CF-BCA0-44D2-8580-BBB5843E2BB1}"/>
    <dgm:cxn modelId="{BAA955AF-5356-4E4E-B3B2-E94A565A80B5}" type="presOf" srcId="{D3FAA348-F104-4062-A4A4-C2B18F07105C}" destId="{AD998E7D-91A2-46D4-B98F-4FB7A74F37E9}" srcOrd="0" destOrd="0" presId="urn:microsoft.com/office/officeart/2005/8/layout/chevron1"/>
    <dgm:cxn modelId="{7281D43A-663D-4613-8223-3E4E01BDC8FB}" srcId="{D3FAA348-F104-4062-A4A4-C2B18F07105C}" destId="{596302A9-C4D0-4A15-9DAB-45F21C8FD860}" srcOrd="0" destOrd="0" parTransId="{C2A1FB41-601A-436E-8AD4-7AEC308D28DD}" sibTransId="{1B01D373-1425-40E4-B386-8CE47A0D649A}"/>
    <dgm:cxn modelId="{0019D967-9C71-447D-9B8E-4BF0C38487BC}" type="presOf" srcId="{6F226AC0-38EB-4762-B9FB-DD697CA4AE31}" destId="{0EFA517A-6566-491F-8E1C-2A9F1BC41A25}" srcOrd="0" destOrd="0" presId="urn:microsoft.com/office/officeart/2005/8/layout/chevron1"/>
    <dgm:cxn modelId="{0245B1AD-ACC3-4B90-AF19-C57DACC26DE2}" type="presOf" srcId="{59948574-7F6D-4D8D-B605-7A1D8E95496F}" destId="{D91B336D-1F3D-48F4-BEE7-4CA0DC777F4A}" srcOrd="0" destOrd="0" presId="urn:microsoft.com/office/officeart/2005/8/layout/chevron1"/>
    <dgm:cxn modelId="{6B898ACC-6965-4717-92AC-60120F213BCB}" type="presParOf" srcId="{AD998E7D-91A2-46D4-B98F-4FB7A74F37E9}" destId="{82742D34-A3D0-47F3-A816-2975458E9768}" srcOrd="0" destOrd="0" presId="urn:microsoft.com/office/officeart/2005/8/layout/chevron1"/>
    <dgm:cxn modelId="{180F60B2-AC27-46D8-B93B-F6021FF8B3F7}" type="presParOf" srcId="{AD998E7D-91A2-46D4-B98F-4FB7A74F37E9}" destId="{D51C30E4-DE94-4924-8B56-66A738DD50DA}" srcOrd="1" destOrd="0" presId="urn:microsoft.com/office/officeart/2005/8/layout/chevron1"/>
    <dgm:cxn modelId="{066C0300-F82F-4AB5-B532-9CCFAF31476C}" type="presParOf" srcId="{AD998E7D-91A2-46D4-B98F-4FB7A74F37E9}" destId="{0EFA517A-6566-491F-8E1C-2A9F1BC41A25}" srcOrd="2" destOrd="0" presId="urn:microsoft.com/office/officeart/2005/8/layout/chevron1"/>
    <dgm:cxn modelId="{F0C5D295-D3A6-412C-A860-5609D2203B14}" type="presParOf" srcId="{AD998E7D-91A2-46D4-B98F-4FB7A74F37E9}" destId="{0DCD51C5-DC5E-4511-9FDD-21B5C98247DC}" srcOrd="3" destOrd="0" presId="urn:microsoft.com/office/officeart/2005/8/layout/chevron1"/>
    <dgm:cxn modelId="{36911137-281D-4C17-B988-D1EB41B3BC09}" type="presParOf" srcId="{AD998E7D-91A2-46D4-B98F-4FB7A74F37E9}" destId="{D91B336D-1F3D-48F4-BEE7-4CA0DC777F4A}"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00BFE2-6C80-A14C-83A2-06C27E9C8231}">
      <dsp:nvSpPr>
        <dsp:cNvPr id="0" name=""/>
        <dsp:cNvSpPr/>
      </dsp:nvSpPr>
      <dsp:spPr>
        <a:xfrm>
          <a:off x="2903399" y="294"/>
          <a:ext cx="4489585" cy="1795834"/>
        </a:xfrm>
        <a:prstGeom prst="chevron">
          <a:avLst/>
        </a:prstGeom>
        <a:solidFill>
          <a:schemeClr val="accent5">
            <a:lumMod val="50000"/>
          </a:schemeClr>
        </a:solidFill>
        <a:ln>
          <a:noFill/>
        </a:ln>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accent3">
              <a:shade val="80000"/>
              <a:hueOff val="0"/>
              <a:satOff val="0"/>
              <a:lumOff val="0"/>
              <a:alphaOff val="0"/>
              <a:shade val="35000"/>
              <a:satMod val="13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53340" tIns="26670" rIns="0" bIns="26670" numCol="1" spcCol="1270" anchor="ctr" anchorCtr="0">
          <a:noAutofit/>
        </a:bodyPr>
        <a:lstStyle/>
        <a:p>
          <a:pPr lvl="0" algn="ctr" defTabSz="1866900">
            <a:lnSpc>
              <a:spcPct val="90000"/>
            </a:lnSpc>
            <a:spcBef>
              <a:spcPct val="0"/>
            </a:spcBef>
            <a:spcAft>
              <a:spcPct val="35000"/>
            </a:spcAft>
          </a:pPr>
          <a:r>
            <a:rPr lang="it-IT" sz="4200" kern="1200" dirty="0" smtClean="0"/>
            <a:t>Violazioni legge</a:t>
          </a:r>
          <a:r>
            <a:rPr lang="it-IT" sz="4200" kern="1200" baseline="0" dirty="0" smtClean="0"/>
            <a:t> penale</a:t>
          </a:r>
          <a:endParaRPr lang="it-IT" sz="4200" kern="1200" dirty="0"/>
        </a:p>
      </dsp:txBody>
      <dsp:txXfrm>
        <a:off x="3801316" y="294"/>
        <a:ext cx="2693751" cy="1795834"/>
      </dsp:txXfrm>
    </dsp:sp>
    <dsp:sp modelId="{2CDE6A91-9DA2-834B-9E85-CF7AC139A29F}">
      <dsp:nvSpPr>
        <dsp:cNvPr id="0" name=""/>
        <dsp:cNvSpPr/>
      </dsp:nvSpPr>
      <dsp:spPr>
        <a:xfrm>
          <a:off x="2903399" y="2047545"/>
          <a:ext cx="4489585" cy="1795834"/>
        </a:xfrm>
        <a:prstGeom prst="chevron">
          <a:avLst/>
        </a:prstGeom>
        <a:solidFill>
          <a:schemeClr val="accent5">
            <a:lumMod val="75000"/>
          </a:schemeClr>
        </a:solidFill>
        <a:ln>
          <a:noFill/>
        </a:ln>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accent3">
              <a:shade val="80000"/>
              <a:hueOff val="0"/>
              <a:satOff val="0"/>
              <a:lumOff val="19092"/>
              <a:alphaOff val="0"/>
              <a:shade val="35000"/>
              <a:satMod val="13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53340" tIns="26670" rIns="0" bIns="26670" numCol="1" spcCol="1270" anchor="ctr" anchorCtr="0">
          <a:noAutofit/>
        </a:bodyPr>
        <a:lstStyle/>
        <a:p>
          <a:pPr lvl="0" algn="ctr" defTabSz="1866900">
            <a:lnSpc>
              <a:spcPct val="90000"/>
            </a:lnSpc>
            <a:spcBef>
              <a:spcPct val="0"/>
            </a:spcBef>
            <a:spcAft>
              <a:spcPct val="35000"/>
            </a:spcAft>
          </a:pPr>
          <a:r>
            <a:rPr lang="it-IT" sz="4200" kern="1200" dirty="0" smtClean="0"/>
            <a:t>Violazioni legge civile</a:t>
          </a:r>
          <a:endParaRPr lang="it-IT" sz="4200" kern="1200" dirty="0"/>
        </a:p>
      </dsp:txBody>
      <dsp:txXfrm>
        <a:off x="3801316" y="2047545"/>
        <a:ext cx="2693751" cy="17958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DA1D61-6738-944D-B95D-4BBE06060CED}">
      <dsp:nvSpPr>
        <dsp:cNvPr id="0" name=""/>
        <dsp:cNvSpPr/>
      </dsp:nvSpPr>
      <dsp:spPr>
        <a:xfrm>
          <a:off x="2716" y="376312"/>
          <a:ext cx="5450983" cy="2180393"/>
        </a:xfrm>
        <a:prstGeom prst="chevron">
          <a:avLst/>
        </a:prstGeom>
        <a:solidFill>
          <a:schemeClr val="accent5">
            <a:lumMod val="75000"/>
          </a:schemeClr>
        </a:solidFill>
        <a:ln>
          <a:noFill/>
        </a:ln>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accent1">
              <a:hueOff val="0"/>
              <a:satOff val="0"/>
              <a:lumOff val="0"/>
              <a:alphaOff val="0"/>
              <a:shade val="35000"/>
              <a:satMod val="13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38100" tIns="19050" rIns="0" bIns="19050" numCol="1" spcCol="1270" anchor="ctr" anchorCtr="0">
          <a:noAutofit/>
        </a:bodyPr>
        <a:lstStyle/>
        <a:p>
          <a:pPr lvl="0" algn="ctr" defTabSz="1333500">
            <a:lnSpc>
              <a:spcPct val="90000"/>
            </a:lnSpc>
            <a:spcBef>
              <a:spcPct val="0"/>
            </a:spcBef>
            <a:spcAft>
              <a:spcPct val="35000"/>
            </a:spcAft>
          </a:pPr>
          <a:r>
            <a:rPr lang="it-IT" sz="3000" kern="1200" dirty="0" smtClean="0"/>
            <a:t>DANNO</a:t>
          </a:r>
          <a:r>
            <a:rPr lang="it-IT" sz="3000" kern="1200" baseline="0" dirty="0" smtClean="0"/>
            <a:t> PATRIMONIALE</a:t>
          </a:r>
          <a:endParaRPr lang="it-IT" sz="3000" kern="1200" dirty="0"/>
        </a:p>
      </dsp:txBody>
      <dsp:txXfrm>
        <a:off x="1092913" y="376312"/>
        <a:ext cx="3270590" cy="2180393"/>
      </dsp:txXfrm>
    </dsp:sp>
    <dsp:sp modelId="{5962A692-EDC1-9D4E-A84D-607ADE5D2F30}">
      <dsp:nvSpPr>
        <dsp:cNvPr id="0" name=""/>
        <dsp:cNvSpPr/>
      </dsp:nvSpPr>
      <dsp:spPr>
        <a:xfrm>
          <a:off x="4745072" y="412551"/>
          <a:ext cx="4524316" cy="2107915"/>
        </a:xfrm>
        <a:prstGeom prst="chevron">
          <a:avLst/>
        </a:prstGeom>
        <a:solidFill>
          <a:schemeClr val="accent1">
            <a:lumMod val="40000"/>
            <a:lumOff val="60000"/>
            <a:alpha val="90000"/>
          </a:schemeClr>
        </a:solidFill>
        <a:ln w="9525" cap="flat" cmpd="sng" algn="ctr">
          <a:solidFill>
            <a:schemeClr val="accent1">
              <a:lumMod val="40000"/>
              <a:lumOff val="60000"/>
              <a:alpha val="9000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2550" tIns="41275" rIns="0" bIns="41275" numCol="1" spcCol="1270" anchor="ctr" anchorCtr="0">
          <a:noAutofit/>
        </a:bodyPr>
        <a:lstStyle/>
        <a:p>
          <a:pPr lvl="0" algn="ctr" defTabSz="2889250">
            <a:lnSpc>
              <a:spcPct val="90000"/>
            </a:lnSpc>
            <a:spcBef>
              <a:spcPct val="0"/>
            </a:spcBef>
            <a:spcAft>
              <a:spcPct val="35000"/>
            </a:spcAft>
          </a:pPr>
          <a:endParaRPr lang="it-IT" sz="6500" kern="1200" dirty="0"/>
        </a:p>
      </dsp:txBody>
      <dsp:txXfrm>
        <a:off x="5799030" y="412551"/>
        <a:ext cx="2416401" cy="2107915"/>
      </dsp:txXfrm>
    </dsp:sp>
    <dsp:sp modelId="{643AD4B2-56D9-0E49-ACE6-98258F8942FC}">
      <dsp:nvSpPr>
        <dsp:cNvPr id="0" name=""/>
        <dsp:cNvSpPr/>
      </dsp:nvSpPr>
      <dsp:spPr>
        <a:xfrm>
          <a:off x="2716" y="2861961"/>
          <a:ext cx="5450983" cy="2180393"/>
        </a:xfrm>
        <a:prstGeom prst="chevron">
          <a:avLst/>
        </a:prstGeom>
        <a:solidFill>
          <a:schemeClr val="accent5">
            <a:lumMod val="75000"/>
          </a:schemeClr>
        </a:solidFill>
        <a:ln>
          <a:noFill/>
        </a:ln>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accent1">
              <a:hueOff val="0"/>
              <a:satOff val="0"/>
              <a:lumOff val="0"/>
              <a:alphaOff val="0"/>
              <a:shade val="35000"/>
              <a:satMod val="13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38100" tIns="19050" rIns="0" bIns="19050" numCol="1" spcCol="1270" anchor="ctr" anchorCtr="0">
          <a:noAutofit/>
        </a:bodyPr>
        <a:lstStyle/>
        <a:p>
          <a:pPr lvl="0" algn="ctr" defTabSz="1333500">
            <a:lnSpc>
              <a:spcPct val="90000"/>
            </a:lnSpc>
            <a:spcBef>
              <a:spcPct val="0"/>
            </a:spcBef>
            <a:spcAft>
              <a:spcPct val="35000"/>
            </a:spcAft>
          </a:pPr>
          <a:r>
            <a:rPr lang="it-IT" sz="3000" kern="1200" dirty="0" smtClean="0"/>
            <a:t>DANNO NON PATRIMONIALE</a:t>
          </a:r>
          <a:endParaRPr lang="it-IT" sz="3000" kern="1200" dirty="0"/>
        </a:p>
      </dsp:txBody>
      <dsp:txXfrm>
        <a:off x="1092913" y="2861961"/>
        <a:ext cx="3270590" cy="2180393"/>
      </dsp:txXfrm>
    </dsp:sp>
    <dsp:sp modelId="{1C92239C-58DC-BF46-8F2E-3F7CDDC1A560}">
      <dsp:nvSpPr>
        <dsp:cNvPr id="0" name=""/>
        <dsp:cNvSpPr/>
      </dsp:nvSpPr>
      <dsp:spPr>
        <a:xfrm>
          <a:off x="4745072" y="3047294"/>
          <a:ext cx="4524316" cy="1809726"/>
        </a:xfrm>
        <a:prstGeom prst="chevron">
          <a:avLst/>
        </a:prstGeom>
        <a:solidFill>
          <a:schemeClr val="accent1">
            <a:lumMod val="40000"/>
            <a:lumOff val="60000"/>
            <a:alpha val="90000"/>
          </a:schemeClr>
        </a:solidFill>
        <a:ln w="9525" cap="flat" cmpd="sng" algn="ctr">
          <a:solidFill>
            <a:schemeClr val="accent5">
              <a:lumMod val="40000"/>
              <a:lumOff val="60000"/>
              <a:alpha val="9000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l" defTabSz="889000">
            <a:lnSpc>
              <a:spcPct val="90000"/>
            </a:lnSpc>
            <a:spcBef>
              <a:spcPct val="0"/>
            </a:spcBef>
            <a:spcAft>
              <a:spcPct val="35000"/>
            </a:spcAft>
          </a:pPr>
          <a:endParaRPr lang="it-IT" sz="2000" kern="1200" dirty="0" smtClean="0"/>
        </a:p>
        <a:p>
          <a:pPr lvl="0" algn="l" defTabSz="889000">
            <a:lnSpc>
              <a:spcPct val="90000"/>
            </a:lnSpc>
            <a:spcBef>
              <a:spcPct val="0"/>
            </a:spcBef>
            <a:spcAft>
              <a:spcPct val="35000"/>
            </a:spcAft>
          </a:pPr>
          <a:endParaRPr lang="it-IT" sz="2000" kern="1200" dirty="0" smtClean="0"/>
        </a:p>
        <a:p>
          <a:pPr lvl="0" algn="l" defTabSz="889000">
            <a:lnSpc>
              <a:spcPct val="90000"/>
            </a:lnSpc>
            <a:spcBef>
              <a:spcPct val="0"/>
            </a:spcBef>
            <a:spcAft>
              <a:spcPct val="35000"/>
            </a:spcAft>
          </a:pPr>
          <a:r>
            <a:rPr lang="it-IT" sz="2000" kern="1200" dirty="0" smtClean="0"/>
            <a:t>- DANNO MORALE</a:t>
          </a:r>
        </a:p>
        <a:p>
          <a:pPr lvl="0" algn="l" defTabSz="889000">
            <a:lnSpc>
              <a:spcPct val="90000"/>
            </a:lnSpc>
            <a:spcBef>
              <a:spcPct val="0"/>
            </a:spcBef>
            <a:spcAft>
              <a:spcPct val="35000"/>
            </a:spcAft>
          </a:pPr>
          <a:r>
            <a:rPr lang="it-IT" sz="2000" kern="1200" dirty="0" smtClean="0"/>
            <a:t>-</a:t>
          </a:r>
          <a:r>
            <a:rPr lang="it-IT" sz="2000" kern="1200" baseline="0" dirty="0" smtClean="0"/>
            <a:t> </a:t>
          </a:r>
          <a:r>
            <a:rPr lang="it-IT" sz="2000" kern="1200" dirty="0" smtClean="0"/>
            <a:t>WEB</a:t>
          </a:r>
          <a:r>
            <a:rPr lang="it-IT" sz="2000" kern="1200" baseline="0" dirty="0" smtClean="0"/>
            <a:t> </a:t>
          </a:r>
          <a:r>
            <a:rPr lang="it-IT" sz="2000" kern="1200" dirty="0" smtClean="0"/>
            <a:t>REPUTATION</a:t>
          </a:r>
        </a:p>
        <a:p>
          <a:pPr lvl="0" algn="l" defTabSz="889000">
            <a:lnSpc>
              <a:spcPct val="90000"/>
            </a:lnSpc>
            <a:spcBef>
              <a:spcPct val="0"/>
            </a:spcBef>
            <a:spcAft>
              <a:spcPct val="35000"/>
            </a:spcAft>
          </a:pPr>
          <a:r>
            <a:rPr lang="it-IT" sz="2000" kern="1200" dirty="0" smtClean="0"/>
            <a:t>- DANNO PSICHICO</a:t>
          </a:r>
        </a:p>
        <a:p>
          <a:pPr lvl="0" algn="ctr" defTabSz="889000">
            <a:lnSpc>
              <a:spcPct val="90000"/>
            </a:lnSpc>
            <a:spcBef>
              <a:spcPct val="0"/>
            </a:spcBef>
            <a:spcAft>
              <a:spcPct val="35000"/>
            </a:spcAft>
          </a:pPr>
          <a:endParaRPr lang="it-IT" sz="2000" kern="1200" dirty="0" smtClean="0"/>
        </a:p>
        <a:p>
          <a:pPr lvl="0" algn="ctr" defTabSz="889000">
            <a:lnSpc>
              <a:spcPct val="90000"/>
            </a:lnSpc>
            <a:spcBef>
              <a:spcPct val="0"/>
            </a:spcBef>
            <a:spcAft>
              <a:spcPct val="35000"/>
            </a:spcAft>
          </a:pPr>
          <a:endParaRPr lang="it-IT" sz="2600" kern="1200" dirty="0"/>
        </a:p>
      </dsp:txBody>
      <dsp:txXfrm>
        <a:off x="5649935" y="3047294"/>
        <a:ext cx="2714590" cy="18097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742D34-A3D0-47F3-A816-2975458E9768}">
      <dsp:nvSpPr>
        <dsp:cNvPr id="0" name=""/>
        <dsp:cNvSpPr/>
      </dsp:nvSpPr>
      <dsp:spPr>
        <a:xfrm>
          <a:off x="2052" y="1473476"/>
          <a:ext cx="2500286" cy="1000114"/>
        </a:xfrm>
        <a:prstGeom prst="chevron">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it-IT" sz="1600" kern="1200" dirty="0" smtClean="0"/>
            <a:t>Presa in carico (24h)</a:t>
          </a:r>
          <a:endParaRPr lang="it-IT" sz="1600" kern="1200" dirty="0"/>
        </a:p>
      </dsp:txBody>
      <dsp:txXfrm>
        <a:off x="502109" y="1473476"/>
        <a:ext cx="1500172" cy="1000114"/>
      </dsp:txXfrm>
    </dsp:sp>
    <dsp:sp modelId="{0EFA517A-6566-491F-8E1C-2A9F1BC41A25}">
      <dsp:nvSpPr>
        <dsp:cNvPr id="0" name=""/>
        <dsp:cNvSpPr/>
      </dsp:nvSpPr>
      <dsp:spPr>
        <a:xfrm>
          <a:off x="2252310" y="1473476"/>
          <a:ext cx="2500286" cy="1000114"/>
        </a:xfrm>
        <a:prstGeom prst="chevron">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it-IT" sz="1600" kern="1200" dirty="0" smtClean="0"/>
            <a:t>Rimozione (48 h)</a:t>
          </a:r>
          <a:endParaRPr lang="it-IT" sz="1600" kern="1200" dirty="0"/>
        </a:p>
      </dsp:txBody>
      <dsp:txXfrm>
        <a:off x="2752367" y="1473476"/>
        <a:ext cx="1500172" cy="1000114"/>
      </dsp:txXfrm>
    </dsp:sp>
    <dsp:sp modelId="{D91B336D-1F3D-48F4-BEE7-4CA0DC777F4A}">
      <dsp:nvSpPr>
        <dsp:cNvPr id="0" name=""/>
        <dsp:cNvSpPr/>
      </dsp:nvSpPr>
      <dsp:spPr>
        <a:xfrm>
          <a:off x="4502568" y="1473476"/>
          <a:ext cx="2500286" cy="1000114"/>
        </a:xfrm>
        <a:prstGeom prst="chevron">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it-IT" sz="1600" kern="1200" dirty="0" smtClean="0"/>
            <a:t>Segnalazione al garante in caso di omessa rimozione</a:t>
          </a:r>
          <a:endParaRPr lang="it-IT" sz="1600" kern="1200" dirty="0"/>
        </a:p>
      </dsp:txBody>
      <dsp:txXfrm>
        <a:off x="5002625" y="1473476"/>
        <a:ext cx="1500172" cy="1000114"/>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C577B4-8D15-5A43-B581-BA00B316E7D1}" type="datetimeFigureOut">
              <a:rPr lang="it-IT" smtClean="0"/>
              <a:t>02/12/20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E56EFA-C849-8B44-B0C5-75EB126F9991}" type="slidenum">
              <a:rPr lang="it-IT" smtClean="0"/>
              <a:t>‹n.›</a:t>
            </a:fld>
            <a:endParaRPr lang="it-IT"/>
          </a:p>
        </p:txBody>
      </p:sp>
    </p:spTree>
    <p:extLst>
      <p:ext uri="{BB962C8B-B14F-4D97-AF65-F5344CB8AC3E}">
        <p14:creationId xmlns:p14="http://schemas.microsoft.com/office/powerpoint/2010/main" val="1354068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8E56EFA-C849-8B44-B0C5-75EB126F9991}" type="slidenum">
              <a:rPr lang="it-IT" smtClean="0"/>
              <a:t>5</a:t>
            </a:fld>
            <a:endParaRPr lang="it-IT"/>
          </a:p>
        </p:txBody>
      </p:sp>
    </p:spTree>
    <p:extLst>
      <p:ext uri="{BB962C8B-B14F-4D97-AF65-F5344CB8AC3E}">
        <p14:creationId xmlns:p14="http://schemas.microsoft.com/office/powerpoint/2010/main" val="207109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egnaposto immagine diapositiva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79875" name="Segnaposto note 2"/>
          <p:cNvSpPr>
            <a:spLocks noGrp="1"/>
          </p:cNvSpPr>
          <p:nvPr>
            <p:ph type="body" idx="1"/>
          </p:nvPr>
        </p:nvSpPr>
        <p:spPr bwMode="auto">
          <a:noFill/>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atin typeface="Calibri" charset="0"/>
            </a:endParaRPr>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charset="0"/>
                <a:ea typeface="ＭＳ Ｐゴシック" charset="0"/>
                <a:cs typeface="Arial" charset="0"/>
              </a:defRPr>
            </a:lvl1pPr>
            <a:lvl2pPr marL="710855" indent="-273406" eaLnBrk="0" hangingPunct="0">
              <a:defRPr>
                <a:solidFill>
                  <a:schemeClr val="tx1"/>
                </a:solidFill>
                <a:latin typeface="Arial" charset="0"/>
                <a:ea typeface="Arial" charset="0"/>
                <a:cs typeface="Arial" charset="0"/>
              </a:defRPr>
            </a:lvl2pPr>
            <a:lvl3pPr marL="1093622" indent="-218724" eaLnBrk="0" hangingPunct="0">
              <a:defRPr>
                <a:solidFill>
                  <a:schemeClr val="tx1"/>
                </a:solidFill>
                <a:latin typeface="Arial" charset="0"/>
                <a:ea typeface="Arial" charset="0"/>
                <a:cs typeface="Arial" charset="0"/>
              </a:defRPr>
            </a:lvl3pPr>
            <a:lvl4pPr marL="1531071" indent="-218724" eaLnBrk="0" hangingPunct="0">
              <a:defRPr>
                <a:solidFill>
                  <a:schemeClr val="tx1"/>
                </a:solidFill>
                <a:latin typeface="Arial" charset="0"/>
                <a:ea typeface="Arial" charset="0"/>
                <a:cs typeface="Arial" charset="0"/>
              </a:defRPr>
            </a:lvl4pPr>
            <a:lvl5pPr marL="1968520" indent="-218724" eaLnBrk="0" hangingPunct="0">
              <a:defRPr>
                <a:solidFill>
                  <a:schemeClr val="tx1"/>
                </a:solidFill>
                <a:latin typeface="Arial" charset="0"/>
                <a:ea typeface="Arial" charset="0"/>
                <a:cs typeface="Arial" charset="0"/>
              </a:defRPr>
            </a:lvl5pPr>
            <a:lvl6pPr marL="2405969" indent="-218724" eaLnBrk="0" fontAlgn="base" hangingPunct="0">
              <a:spcBef>
                <a:spcPct val="0"/>
              </a:spcBef>
              <a:spcAft>
                <a:spcPct val="0"/>
              </a:spcAft>
              <a:defRPr>
                <a:solidFill>
                  <a:schemeClr val="tx1"/>
                </a:solidFill>
                <a:latin typeface="Arial" charset="0"/>
                <a:ea typeface="Arial" charset="0"/>
                <a:cs typeface="Arial" charset="0"/>
              </a:defRPr>
            </a:lvl6pPr>
            <a:lvl7pPr marL="2843418" indent="-218724" eaLnBrk="0" fontAlgn="base" hangingPunct="0">
              <a:spcBef>
                <a:spcPct val="0"/>
              </a:spcBef>
              <a:spcAft>
                <a:spcPct val="0"/>
              </a:spcAft>
              <a:defRPr>
                <a:solidFill>
                  <a:schemeClr val="tx1"/>
                </a:solidFill>
                <a:latin typeface="Arial" charset="0"/>
                <a:ea typeface="Arial" charset="0"/>
                <a:cs typeface="Arial" charset="0"/>
              </a:defRPr>
            </a:lvl7pPr>
            <a:lvl8pPr marL="3280867" indent="-218724" eaLnBrk="0" fontAlgn="base" hangingPunct="0">
              <a:spcBef>
                <a:spcPct val="0"/>
              </a:spcBef>
              <a:spcAft>
                <a:spcPct val="0"/>
              </a:spcAft>
              <a:defRPr>
                <a:solidFill>
                  <a:schemeClr val="tx1"/>
                </a:solidFill>
                <a:latin typeface="Arial" charset="0"/>
                <a:ea typeface="Arial" charset="0"/>
                <a:cs typeface="Arial" charset="0"/>
              </a:defRPr>
            </a:lvl8pPr>
            <a:lvl9pPr marL="3718316" indent="-218724"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D32BD7F9-A6EA-834A-8F91-B0101858702A}" type="slidenum">
              <a:rPr lang="it-IT">
                <a:latin typeface="Calibri" charset="0"/>
              </a:rPr>
              <a:pPr eaLnBrk="1" hangingPunct="1"/>
              <a:t>8</a:t>
            </a:fld>
            <a:endParaRPr lang="it-IT">
              <a:latin typeface="Calibri" charset="0"/>
            </a:endParaRPr>
          </a:p>
        </p:txBody>
      </p:sp>
    </p:spTree>
    <p:extLst>
      <p:ext uri="{BB962C8B-B14F-4D97-AF65-F5344CB8AC3E}">
        <p14:creationId xmlns:p14="http://schemas.microsoft.com/office/powerpoint/2010/main" val="2026715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egnaposto immagine diapositiva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81923" name="Segnaposto note 2"/>
          <p:cNvSpPr>
            <a:spLocks noGrp="1"/>
          </p:cNvSpPr>
          <p:nvPr>
            <p:ph type="body" idx="1"/>
          </p:nvPr>
        </p:nvSpPr>
        <p:spPr bwMode="auto">
          <a:noFill/>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0" dirty="0" err="1" smtClean="0">
                <a:solidFill>
                  <a:srgbClr val="FFFF00"/>
                </a:solidFill>
              </a:rPr>
              <a:t>Pornografia</a:t>
            </a:r>
            <a:r>
              <a:rPr lang="en-US" b="0" dirty="0" smtClean="0">
                <a:solidFill>
                  <a:srgbClr val="FFFF00"/>
                </a:solidFill>
              </a:rPr>
              <a:t> </a:t>
            </a:r>
            <a:r>
              <a:rPr lang="en-US" b="0" dirty="0" err="1" smtClean="0">
                <a:solidFill>
                  <a:srgbClr val="FFFF00"/>
                </a:solidFill>
              </a:rPr>
              <a:t>minorile</a:t>
            </a:r>
            <a:r>
              <a:rPr lang="en-US" b="0" dirty="0" smtClean="0">
                <a:solidFill>
                  <a:srgbClr val="FFFF00"/>
                </a:solidFill>
              </a:rPr>
              <a:t>: </a:t>
            </a:r>
            <a:r>
              <a:rPr lang="en-US" b="0" dirty="0" err="1" smtClean="0">
                <a:solidFill>
                  <a:srgbClr val="FFFF00"/>
                </a:solidFill>
              </a:rPr>
              <a:t>Ogni</a:t>
            </a:r>
            <a:r>
              <a:rPr lang="en-US" b="0" dirty="0" smtClean="0">
                <a:solidFill>
                  <a:srgbClr val="FFFF00"/>
                </a:solidFill>
              </a:rPr>
              <a:t> </a:t>
            </a:r>
            <a:r>
              <a:rPr lang="en-US" b="0" dirty="0" err="1" smtClean="0">
                <a:solidFill>
                  <a:srgbClr val="FFFF00"/>
                </a:solidFill>
              </a:rPr>
              <a:t>rappresentazione</a:t>
            </a:r>
            <a:r>
              <a:rPr lang="en-US" b="0" dirty="0" smtClean="0">
                <a:solidFill>
                  <a:srgbClr val="FFFF00"/>
                </a:solidFill>
              </a:rPr>
              <a:t>, con </a:t>
            </a:r>
            <a:r>
              <a:rPr lang="en-US" b="0" dirty="0" err="1" smtClean="0">
                <a:solidFill>
                  <a:srgbClr val="FFFF00"/>
                </a:solidFill>
              </a:rPr>
              <a:t>qualunque</a:t>
            </a:r>
            <a:r>
              <a:rPr lang="en-US" b="0" dirty="0" smtClean="0">
                <a:solidFill>
                  <a:srgbClr val="FFFF00"/>
                </a:solidFill>
              </a:rPr>
              <a:t> mezzo, di un </a:t>
            </a:r>
            <a:r>
              <a:rPr lang="en-US" b="0" dirty="0" err="1" smtClean="0">
                <a:solidFill>
                  <a:srgbClr val="FFFF00"/>
                </a:solidFill>
              </a:rPr>
              <a:t>minore</a:t>
            </a:r>
            <a:r>
              <a:rPr lang="en-US" b="0" dirty="0" smtClean="0">
                <a:solidFill>
                  <a:srgbClr val="FFFF00"/>
                </a:solidFill>
              </a:rPr>
              <a:t> </a:t>
            </a:r>
            <a:r>
              <a:rPr lang="en-US" b="0" dirty="0" err="1" smtClean="0">
                <a:solidFill>
                  <a:srgbClr val="FFFF00"/>
                </a:solidFill>
              </a:rPr>
              <a:t>degli</a:t>
            </a:r>
            <a:r>
              <a:rPr lang="en-US" b="0" dirty="0" smtClean="0">
                <a:solidFill>
                  <a:srgbClr val="FFFF00"/>
                </a:solidFill>
              </a:rPr>
              <a:t> </a:t>
            </a:r>
            <a:r>
              <a:rPr lang="en-US" b="0" dirty="0" err="1" smtClean="0">
                <a:solidFill>
                  <a:srgbClr val="FFFF00"/>
                </a:solidFill>
              </a:rPr>
              <a:t>anni</a:t>
            </a:r>
            <a:r>
              <a:rPr lang="en-US" b="0" dirty="0" smtClean="0">
                <a:solidFill>
                  <a:srgbClr val="FFFF00"/>
                </a:solidFill>
              </a:rPr>
              <a:t> 18 </a:t>
            </a:r>
            <a:r>
              <a:rPr lang="en-US" b="0" dirty="0" err="1" smtClean="0">
                <a:solidFill>
                  <a:srgbClr val="FFFF00"/>
                </a:solidFill>
              </a:rPr>
              <a:t>coinvolto</a:t>
            </a:r>
            <a:r>
              <a:rPr lang="en-US" b="0" dirty="0" smtClean="0">
                <a:solidFill>
                  <a:srgbClr val="FFFF00"/>
                </a:solidFill>
              </a:rPr>
              <a:t> in </a:t>
            </a:r>
            <a:r>
              <a:rPr lang="en-US" b="0" dirty="0" err="1" smtClean="0">
                <a:solidFill>
                  <a:srgbClr val="FFFF00"/>
                </a:solidFill>
              </a:rPr>
              <a:t>attività</a:t>
            </a:r>
            <a:r>
              <a:rPr lang="en-US" b="0" dirty="0" smtClean="0">
                <a:solidFill>
                  <a:srgbClr val="FFFF00"/>
                </a:solidFill>
              </a:rPr>
              <a:t> </a:t>
            </a:r>
            <a:r>
              <a:rPr lang="en-US" b="0" dirty="0" err="1" smtClean="0">
                <a:solidFill>
                  <a:srgbClr val="FFFF00"/>
                </a:solidFill>
              </a:rPr>
              <a:t>sessuali</a:t>
            </a:r>
            <a:r>
              <a:rPr lang="en-US" b="0" dirty="0" smtClean="0">
                <a:solidFill>
                  <a:srgbClr val="FFFF00"/>
                </a:solidFill>
              </a:rPr>
              <a:t> </a:t>
            </a:r>
            <a:r>
              <a:rPr lang="en-US" b="0" dirty="0" err="1" smtClean="0">
                <a:solidFill>
                  <a:srgbClr val="FFFF00"/>
                </a:solidFill>
              </a:rPr>
              <a:t>esplicite</a:t>
            </a:r>
            <a:r>
              <a:rPr lang="en-US" b="0" dirty="0" smtClean="0">
                <a:solidFill>
                  <a:srgbClr val="FFFF00"/>
                </a:solidFill>
              </a:rPr>
              <a:t>, </a:t>
            </a:r>
            <a:r>
              <a:rPr lang="en-US" b="0" dirty="0" err="1" smtClean="0">
                <a:solidFill>
                  <a:srgbClr val="FFFF00"/>
                </a:solidFill>
              </a:rPr>
              <a:t>reali</a:t>
            </a:r>
            <a:r>
              <a:rPr lang="en-US" b="0" dirty="0" smtClean="0">
                <a:solidFill>
                  <a:srgbClr val="FFFF00"/>
                </a:solidFill>
              </a:rPr>
              <a:t> o simulate, o </a:t>
            </a:r>
            <a:r>
              <a:rPr lang="en-US" b="0" dirty="0" err="1" smtClean="0">
                <a:solidFill>
                  <a:srgbClr val="FFFF00"/>
                </a:solidFill>
              </a:rPr>
              <a:t>qualunque</a:t>
            </a:r>
            <a:r>
              <a:rPr lang="en-US" b="0" dirty="0" smtClean="0">
                <a:solidFill>
                  <a:srgbClr val="FFFF00"/>
                </a:solidFill>
              </a:rPr>
              <a:t> </a:t>
            </a:r>
            <a:r>
              <a:rPr lang="en-US" b="0" dirty="0" err="1" smtClean="0">
                <a:solidFill>
                  <a:srgbClr val="FFFF00"/>
                </a:solidFill>
              </a:rPr>
              <a:t>rappresentazione</a:t>
            </a:r>
            <a:r>
              <a:rPr lang="en-US" b="0" dirty="0" smtClean="0">
                <a:solidFill>
                  <a:srgbClr val="FFFF00"/>
                </a:solidFill>
              </a:rPr>
              <a:t> </a:t>
            </a:r>
            <a:r>
              <a:rPr lang="en-US" b="0" dirty="0" err="1" smtClean="0">
                <a:solidFill>
                  <a:srgbClr val="FFFF00"/>
                </a:solidFill>
              </a:rPr>
              <a:t>degli</a:t>
            </a:r>
            <a:r>
              <a:rPr lang="en-US" b="0" dirty="0" smtClean="0">
                <a:solidFill>
                  <a:srgbClr val="FFFF00"/>
                </a:solidFill>
              </a:rPr>
              <a:t> </a:t>
            </a:r>
            <a:r>
              <a:rPr lang="en-US" b="0" dirty="0" err="1" smtClean="0">
                <a:solidFill>
                  <a:srgbClr val="FFFF00"/>
                </a:solidFill>
              </a:rPr>
              <a:t>organi</a:t>
            </a:r>
            <a:r>
              <a:rPr lang="en-US" b="0" dirty="0" smtClean="0">
                <a:solidFill>
                  <a:srgbClr val="FFFF00"/>
                </a:solidFill>
              </a:rPr>
              <a:t> </a:t>
            </a:r>
            <a:r>
              <a:rPr lang="en-US" b="0" dirty="0" err="1" smtClean="0">
                <a:solidFill>
                  <a:srgbClr val="FFFF00"/>
                </a:solidFill>
              </a:rPr>
              <a:t>sessuali</a:t>
            </a:r>
            <a:r>
              <a:rPr lang="en-US" b="0" dirty="0" smtClean="0">
                <a:solidFill>
                  <a:srgbClr val="FFFF00"/>
                </a:solidFill>
              </a:rPr>
              <a:t> di un </a:t>
            </a:r>
            <a:r>
              <a:rPr lang="en-US" b="0" dirty="0" err="1" smtClean="0">
                <a:solidFill>
                  <a:srgbClr val="FFFF00"/>
                </a:solidFill>
              </a:rPr>
              <a:t>minore</a:t>
            </a:r>
            <a:r>
              <a:rPr lang="en-US" b="0" dirty="0" smtClean="0">
                <a:solidFill>
                  <a:srgbClr val="FFFF00"/>
                </a:solidFill>
              </a:rPr>
              <a:t> </a:t>
            </a:r>
            <a:r>
              <a:rPr lang="en-US" b="0" dirty="0" err="1" smtClean="0">
                <a:solidFill>
                  <a:srgbClr val="FFFF00"/>
                </a:solidFill>
              </a:rPr>
              <a:t>degli</a:t>
            </a:r>
            <a:r>
              <a:rPr lang="en-US" b="0" dirty="0" smtClean="0">
                <a:solidFill>
                  <a:srgbClr val="FFFF00"/>
                </a:solidFill>
              </a:rPr>
              <a:t> </a:t>
            </a:r>
            <a:r>
              <a:rPr lang="en-US" b="0" dirty="0" err="1" smtClean="0">
                <a:solidFill>
                  <a:srgbClr val="FFFF00"/>
                </a:solidFill>
              </a:rPr>
              <a:t>anni</a:t>
            </a:r>
            <a:r>
              <a:rPr lang="en-US" b="0" dirty="0" smtClean="0">
                <a:solidFill>
                  <a:srgbClr val="FFFF00"/>
                </a:solidFill>
              </a:rPr>
              <a:t> 18 per </a:t>
            </a:r>
            <a:r>
              <a:rPr lang="en-US" b="0" dirty="0" err="1" smtClean="0">
                <a:solidFill>
                  <a:srgbClr val="FFFF00"/>
                </a:solidFill>
              </a:rPr>
              <a:t>scopi</a:t>
            </a:r>
            <a:r>
              <a:rPr lang="en-US" b="0" dirty="0" smtClean="0">
                <a:solidFill>
                  <a:srgbClr val="FFFF00"/>
                </a:solidFill>
              </a:rPr>
              <a:t> </a:t>
            </a:r>
            <a:r>
              <a:rPr lang="en-US" b="0" dirty="0" err="1" smtClean="0">
                <a:solidFill>
                  <a:srgbClr val="FFFF00"/>
                </a:solidFill>
              </a:rPr>
              <a:t>sessuali</a:t>
            </a:r>
            <a:r>
              <a:rPr lang="en-US" b="0" dirty="0" smtClean="0">
                <a:solidFill>
                  <a:srgbClr val="FFFF00"/>
                </a:solidFill>
              </a:rPr>
              <a:t>.</a:t>
            </a:r>
          </a:p>
          <a:p>
            <a:endParaRPr lang="en-US" dirty="0">
              <a:latin typeface="Calibri" charset="0"/>
            </a:endParaRPr>
          </a:p>
        </p:txBody>
      </p:sp>
      <p:sp>
        <p:nvSpPr>
          <p:cNvPr id="4" name="Segnaposto numero diapositiva 3"/>
          <p:cNvSpPr>
            <a:spLocks noGrp="1"/>
          </p:cNvSpPr>
          <p:nvPr>
            <p:ph type="sldNum" sz="quarter" idx="5"/>
          </p:nvPr>
        </p:nvSpPr>
        <p:spPr/>
        <p:txBody>
          <a:bodyPr/>
          <a:lstStyle>
            <a:lvl1pPr eaLnBrk="0" hangingPunct="0">
              <a:defRPr>
                <a:solidFill>
                  <a:schemeClr val="tx1"/>
                </a:solidFill>
                <a:latin typeface="Arial" charset="0"/>
                <a:ea typeface="ＭＳ Ｐゴシック" charset="0"/>
                <a:cs typeface="Arial" charset="0"/>
              </a:defRPr>
            </a:lvl1pPr>
            <a:lvl2pPr marL="710855" indent="-273406" eaLnBrk="0" hangingPunct="0">
              <a:defRPr>
                <a:solidFill>
                  <a:schemeClr val="tx1"/>
                </a:solidFill>
                <a:latin typeface="Arial" charset="0"/>
                <a:ea typeface="Arial" charset="0"/>
                <a:cs typeface="Arial" charset="0"/>
              </a:defRPr>
            </a:lvl2pPr>
            <a:lvl3pPr marL="1093622" indent="-218724" eaLnBrk="0" hangingPunct="0">
              <a:defRPr>
                <a:solidFill>
                  <a:schemeClr val="tx1"/>
                </a:solidFill>
                <a:latin typeface="Arial" charset="0"/>
                <a:ea typeface="Arial" charset="0"/>
                <a:cs typeface="Arial" charset="0"/>
              </a:defRPr>
            </a:lvl3pPr>
            <a:lvl4pPr marL="1531071" indent="-218724" eaLnBrk="0" hangingPunct="0">
              <a:defRPr>
                <a:solidFill>
                  <a:schemeClr val="tx1"/>
                </a:solidFill>
                <a:latin typeface="Arial" charset="0"/>
                <a:ea typeface="Arial" charset="0"/>
                <a:cs typeface="Arial" charset="0"/>
              </a:defRPr>
            </a:lvl4pPr>
            <a:lvl5pPr marL="1968520" indent="-218724" eaLnBrk="0" hangingPunct="0">
              <a:defRPr>
                <a:solidFill>
                  <a:schemeClr val="tx1"/>
                </a:solidFill>
                <a:latin typeface="Arial" charset="0"/>
                <a:ea typeface="Arial" charset="0"/>
                <a:cs typeface="Arial" charset="0"/>
              </a:defRPr>
            </a:lvl5pPr>
            <a:lvl6pPr marL="2405969" indent="-218724" eaLnBrk="0" fontAlgn="base" hangingPunct="0">
              <a:spcBef>
                <a:spcPct val="0"/>
              </a:spcBef>
              <a:spcAft>
                <a:spcPct val="0"/>
              </a:spcAft>
              <a:defRPr>
                <a:solidFill>
                  <a:schemeClr val="tx1"/>
                </a:solidFill>
                <a:latin typeface="Arial" charset="0"/>
                <a:ea typeface="Arial" charset="0"/>
                <a:cs typeface="Arial" charset="0"/>
              </a:defRPr>
            </a:lvl6pPr>
            <a:lvl7pPr marL="2843418" indent="-218724" eaLnBrk="0" fontAlgn="base" hangingPunct="0">
              <a:spcBef>
                <a:spcPct val="0"/>
              </a:spcBef>
              <a:spcAft>
                <a:spcPct val="0"/>
              </a:spcAft>
              <a:defRPr>
                <a:solidFill>
                  <a:schemeClr val="tx1"/>
                </a:solidFill>
                <a:latin typeface="Arial" charset="0"/>
                <a:ea typeface="Arial" charset="0"/>
                <a:cs typeface="Arial" charset="0"/>
              </a:defRPr>
            </a:lvl7pPr>
            <a:lvl8pPr marL="3280867" indent="-218724" eaLnBrk="0" fontAlgn="base" hangingPunct="0">
              <a:spcBef>
                <a:spcPct val="0"/>
              </a:spcBef>
              <a:spcAft>
                <a:spcPct val="0"/>
              </a:spcAft>
              <a:defRPr>
                <a:solidFill>
                  <a:schemeClr val="tx1"/>
                </a:solidFill>
                <a:latin typeface="Arial" charset="0"/>
                <a:ea typeface="Arial" charset="0"/>
                <a:cs typeface="Arial" charset="0"/>
              </a:defRPr>
            </a:lvl8pPr>
            <a:lvl9pPr marL="3718316" indent="-218724"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196951F0-251D-6041-80DD-3A8E32E3DB87}" type="slidenum">
              <a:rPr lang="it-IT">
                <a:latin typeface="Calibri" charset="0"/>
              </a:rPr>
              <a:pPr eaLnBrk="1" hangingPunct="1"/>
              <a:t>13</a:t>
            </a:fld>
            <a:endParaRPr lang="it-IT">
              <a:latin typeface="Calibri" charset="0"/>
            </a:endParaRPr>
          </a:p>
        </p:txBody>
      </p:sp>
    </p:spTree>
    <p:extLst>
      <p:ext uri="{BB962C8B-B14F-4D97-AF65-F5344CB8AC3E}">
        <p14:creationId xmlns:p14="http://schemas.microsoft.com/office/powerpoint/2010/main" val="520772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it-IT" smtClean="0"/>
              <a:t>Fare clic per modificare stile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3A5075D5-F3AF-8B4E-ABC3-D4EB9E2AD1D9}" type="datetimeFigureOut">
              <a:rPr lang="it-IT" smtClean="0"/>
              <a:t>02/12/20</a:t>
            </a:fld>
            <a:endParaRPr lang="it-IT"/>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it-IT"/>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675D92CE-E242-A84D-94AE-6B49A69EB167}" type="slidenum">
              <a:rPr lang="it-IT" smtClean="0"/>
              <a:t>‹n.›</a:t>
            </a:fld>
            <a:endParaRPr lang="it-IT"/>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74249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3A5075D5-F3AF-8B4E-ABC3-D4EB9E2AD1D9}" type="datetimeFigureOut">
              <a:rPr lang="it-IT" smtClean="0"/>
              <a:t>02/12/20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75D92CE-E242-A84D-94AE-6B49A69EB167}" type="slidenum">
              <a:rPr lang="it-IT" smtClean="0"/>
              <a:t>‹n.›</a:t>
            </a:fld>
            <a:endParaRPr lang="it-IT"/>
          </a:p>
        </p:txBody>
      </p:sp>
    </p:spTree>
    <p:extLst>
      <p:ext uri="{BB962C8B-B14F-4D97-AF65-F5344CB8AC3E}">
        <p14:creationId xmlns:p14="http://schemas.microsoft.com/office/powerpoint/2010/main" val="388716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it-IT" smtClean="0"/>
              <a:t>Fare clic per modificare stile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3A5075D5-F3AF-8B4E-ABC3-D4EB9E2AD1D9}" type="datetimeFigureOut">
              <a:rPr lang="it-IT" smtClean="0"/>
              <a:t>02/12/20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75D92CE-E242-A84D-94AE-6B49A69EB167}" type="slidenum">
              <a:rPr lang="it-IT" smtClean="0"/>
              <a:t>‹n.›</a:t>
            </a:fld>
            <a:endParaRPr lang="it-IT"/>
          </a:p>
        </p:txBody>
      </p:sp>
    </p:spTree>
    <p:extLst>
      <p:ext uri="{BB962C8B-B14F-4D97-AF65-F5344CB8AC3E}">
        <p14:creationId xmlns:p14="http://schemas.microsoft.com/office/powerpoint/2010/main" val="504709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Content Placeholder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3A5075D5-F3AF-8B4E-ABC3-D4EB9E2AD1D9}" type="datetimeFigureOut">
              <a:rPr lang="it-IT" smtClean="0"/>
              <a:t>02/12/20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75D92CE-E242-A84D-94AE-6B49A69EB167}" type="slidenum">
              <a:rPr lang="it-IT" smtClean="0"/>
              <a:t>‹n.›</a:t>
            </a:fld>
            <a:endParaRPr lang="it-IT"/>
          </a:p>
        </p:txBody>
      </p:sp>
    </p:spTree>
    <p:extLst>
      <p:ext uri="{BB962C8B-B14F-4D97-AF65-F5344CB8AC3E}">
        <p14:creationId xmlns:p14="http://schemas.microsoft.com/office/powerpoint/2010/main" val="823092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it-IT" smtClean="0"/>
              <a:t>Fare clic per modificare stile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3A5075D5-F3AF-8B4E-ABC3-D4EB9E2AD1D9}" type="datetimeFigureOut">
              <a:rPr lang="it-IT" smtClean="0"/>
              <a:t>02/12/20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75D92CE-E242-A84D-94AE-6B49A69EB167}" type="slidenum">
              <a:rPr lang="it-IT" smtClean="0"/>
              <a:t>‹n.›</a:t>
            </a:fld>
            <a:endParaRPr lang="it-IT"/>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7443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3A5075D5-F3AF-8B4E-ABC3-D4EB9E2AD1D9}" type="datetimeFigureOut">
              <a:rPr lang="it-IT" smtClean="0"/>
              <a:t>02/12/20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75D92CE-E242-A84D-94AE-6B49A69EB167}" type="slidenum">
              <a:rPr lang="it-IT" smtClean="0"/>
              <a:t>‹n.›</a:t>
            </a:fld>
            <a:endParaRPr lang="it-IT"/>
          </a:p>
        </p:txBody>
      </p:sp>
    </p:spTree>
    <p:extLst>
      <p:ext uri="{BB962C8B-B14F-4D97-AF65-F5344CB8AC3E}">
        <p14:creationId xmlns:p14="http://schemas.microsoft.com/office/powerpoint/2010/main" val="1997475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stile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it-IT" smtClean="0"/>
              <a:t>Fare clic per modificare gli stili del testo dello schema</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3A5075D5-F3AF-8B4E-ABC3-D4EB9E2AD1D9}" type="datetimeFigureOut">
              <a:rPr lang="it-IT" smtClean="0"/>
              <a:t>02/12/20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675D92CE-E242-A84D-94AE-6B49A69EB167}" type="slidenum">
              <a:rPr lang="it-IT" smtClean="0"/>
              <a:t>‹n.›</a:t>
            </a:fld>
            <a:endParaRPr lang="it-IT"/>
          </a:p>
        </p:txBody>
      </p:sp>
    </p:spTree>
    <p:extLst>
      <p:ext uri="{BB962C8B-B14F-4D97-AF65-F5344CB8AC3E}">
        <p14:creationId xmlns:p14="http://schemas.microsoft.com/office/powerpoint/2010/main" val="2108123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t-IT" smtClean="0"/>
              <a:t>Fare clic per modificare stile</a:t>
            </a:r>
            <a:endParaRPr lang="en-US" dirty="0"/>
          </a:p>
        </p:txBody>
      </p:sp>
      <p:sp>
        <p:nvSpPr>
          <p:cNvPr id="3" name="Date Placeholder 2"/>
          <p:cNvSpPr>
            <a:spLocks noGrp="1"/>
          </p:cNvSpPr>
          <p:nvPr>
            <p:ph type="dt" sz="half" idx="10"/>
          </p:nvPr>
        </p:nvSpPr>
        <p:spPr/>
        <p:txBody>
          <a:bodyPr/>
          <a:lstStyle/>
          <a:p>
            <a:fld id="{3A5075D5-F3AF-8B4E-ABC3-D4EB9E2AD1D9}" type="datetimeFigureOut">
              <a:rPr lang="it-IT" smtClean="0"/>
              <a:t>02/12/20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75D92CE-E242-A84D-94AE-6B49A69EB167}" type="slidenum">
              <a:rPr lang="it-IT" smtClean="0"/>
              <a:t>‹n.›</a:t>
            </a:fld>
            <a:endParaRPr lang="it-IT"/>
          </a:p>
        </p:txBody>
      </p:sp>
    </p:spTree>
    <p:extLst>
      <p:ext uri="{BB962C8B-B14F-4D97-AF65-F5344CB8AC3E}">
        <p14:creationId xmlns:p14="http://schemas.microsoft.com/office/powerpoint/2010/main" val="2043615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5075D5-F3AF-8B4E-ABC3-D4EB9E2AD1D9}" type="datetimeFigureOut">
              <a:rPr lang="it-IT" smtClean="0"/>
              <a:t>02/12/20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675D92CE-E242-A84D-94AE-6B49A69EB167}" type="slidenum">
              <a:rPr lang="it-IT" smtClean="0"/>
              <a:t>‹n.›</a:t>
            </a:fld>
            <a:endParaRPr lang="it-IT"/>
          </a:p>
        </p:txBody>
      </p:sp>
    </p:spTree>
    <p:extLst>
      <p:ext uri="{BB962C8B-B14F-4D97-AF65-F5344CB8AC3E}">
        <p14:creationId xmlns:p14="http://schemas.microsoft.com/office/powerpoint/2010/main" val="199166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it-IT" smtClean="0"/>
              <a:t>Fare clic per modificare stile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3A5075D5-F3AF-8B4E-ABC3-D4EB9E2AD1D9}" type="datetimeFigureOut">
              <a:rPr lang="it-IT" smtClean="0"/>
              <a:t>02/12/20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75D92CE-E242-A84D-94AE-6B49A69EB167}" type="slidenum">
              <a:rPr lang="it-IT" smtClean="0"/>
              <a:t>‹n.›</a:t>
            </a:fld>
            <a:endParaRPr lang="it-IT"/>
          </a:p>
        </p:txBody>
      </p:sp>
    </p:spTree>
    <p:extLst>
      <p:ext uri="{BB962C8B-B14F-4D97-AF65-F5344CB8AC3E}">
        <p14:creationId xmlns:p14="http://schemas.microsoft.com/office/powerpoint/2010/main" val="1604431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it-IT" smtClean="0"/>
              <a:t>Fare clic per modificare stile</a:t>
            </a:r>
            <a:endParaRPr lang="en-US" dirty="0"/>
          </a:p>
        </p:txBody>
      </p:sp>
      <p:sp>
        <p:nvSpPr>
          <p:cNvPr id="3" name="Picture Placeholder 2"/>
          <p:cNvSpPr>
            <a:spLocks noGrp="1" noChangeAspect="1"/>
          </p:cNvSpPr>
          <p:nvPr>
            <p:ph type="pic" idx="1"/>
          </p:nvPr>
        </p:nvSpPr>
        <p:spPr>
          <a:xfrm>
            <a:off x="0" y="0"/>
            <a:ext cx="11292840" cy="5128923"/>
          </a:xfrm>
          <a:blipFill>
            <a:blip r:embed="rId2"/>
            <a:stretch>
              <a:fillRect/>
            </a:stretch>
          </a:blip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3A5075D5-F3AF-8B4E-ABC3-D4EB9E2AD1D9}" type="datetimeFigureOut">
              <a:rPr lang="it-IT" smtClean="0"/>
              <a:t>02/12/20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75D92CE-E242-A84D-94AE-6B49A69EB167}" type="slidenum">
              <a:rPr lang="it-IT" smtClean="0"/>
              <a:t>‹n.›</a:t>
            </a:fld>
            <a:endParaRPr lang="it-IT"/>
          </a:p>
        </p:txBody>
      </p:sp>
    </p:spTree>
    <p:extLst>
      <p:ext uri="{BB962C8B-B14F-4D97-AF65-F5344CB8AC3E}">
        <p14:creationId xmlns:p14="http://schemas.microsoft.com/office/powerpoint/2010/main" val="187701097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it-IT" smtClean="0"/>
              <a:t>Fare clic per modificare stile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3A5075D5-F3AF-8B4E-ABC3-D4EB9E2AD1D9}" type="datetimeFigureOut">
              <a:rPr lang="it-IT" smtClean="0"/>
              <a:t>02/12/20</a:t>
            </a:fld>
            <a:endParaRPr lang="it-IT"/>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it-IT"/>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675D92CE-E242-A84D-94AE-6B49A69EB167}" type="slidenum">
              <a:rPr lang="it-IT" smtClean="0"/>
              <a:t>‹n.›</a:t>
            </a:fld>
            <a:endParaRPr lang="it-IT"/>
          </a:p>
        </p:txBody>
      </p:sp>
    </p:spTree>
    <p:extLst>
      <p:ext uri="{BB962C8B-B14F-4D97-AF65-F5344CB8AC3E}">
        <p14:creationId xmlns:p14="http://schemas.microsoft.com/office/powerpoint/2010/main" val="2107061319"/>
      </p:ext>
    </p:extLst>
  </p:cSld>
  <p:clrMap bg1="lt1" tx1="dk1" bg2="lt2" tx2="dk2" accent1="accent1" accent2="accent2" accent3="accent3" accent4="accent4" accent5="accent5" accent6="accent6" hlink="hlink" folHlink="folHlink"/>
  <p:sldLayoutIdLst>
    <p:sldLayoutId id="2147483898" r:id="rId1"/>
    <p:sldLayoutId id="2147483899" r:id="rId2"/>
    <p:sldLayoutId id="2147483900" r:id="rId3"/>
    <p:sldLayoutId id="2147483901" r:id="rId4"/>
    <p:sldLayoutId id="2147483902" r:id="rId5"/>
    <p:sldLayoutId id="2147483903" r:id="rId6"/>
    <p:sldLayoutId id="2147483904" r:id="rId7"/>
    <p:sldLayoutId id="2147483905" r:id="rId8"/>
    <p:sldLayoutId id="2147483906" r:id="rId9"/>
    <p:sldLayoutId id="2147483907" r:id="rId10"/>
    <p:sldLayoutId id="2147483908"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g"/><Relationship Id="rId4" Type="http://schemas.openxmlformats.org/officeDocument/2006/relationships/hyperlink" Target="http://www.studiolegale.leggiditalia.it/#id=05AC00004047,__m=document" TargetMode="External"/><Relationship Id="rId1" Type="http://schemas.openxmlformats.org/officeDocument/2006/relationships/slideLayout" Target="../slideLayouts/slideLayout2.xml"/><Relationship Id="rId2" Type="http://schemas.openxmlformats.org/officeDocument/2006/relationships/audio" Target="../media/audio2.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g"/></Relationships>
</file>

<file path=ppt/slides/_rels/slide13.xml.rels><?xml version="1.0" encoding="UTF-8" standalone="yes"?>
<Relationships xmlns="http://schemas.openxmlformats.org/package/2006/relationships"><Relationship Id="rId3" Type="http://schemas.openxmlformats.org/officeDocument/2006/relationships/image" Target="../media/image10.jpg"/><Relationship Id="rId4" Type="http://schemas.openxmlformats.org/officeDocument/2006/relationships/hyperlink" Target="facebook/594cp.doc"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1" Type="http://schemas.openxmlformats.org/officeDocument/2006/relationships/hyperlink" Target="http://www.brocardi.it/codice-penale/libro-secondo/titolo-xii/capo-iii/sezione-ii/art609quinquies.html" TargetMode="External"/><Relationship Id="rId12" Type="http://schemas.openxmlformats.org/officeDocument/2006/relationships/hyperlink" Target="http://www.brocardi.it/codice-penale/libro-secondo/titolo-xii/capo-iii/sezione-ii/art609octies.html" TargetMode="External"/><Relationship Id="rId1" Type="http://schemas.openxmlformats.org/officeDocument/2006/relationships/slideLayout" Target="../slideLayouts/slideLayout2.xml"/><Relationship Id="rId2" Type="http://schemas.openxmlformats.org/officeDocument/2006/relationships/image" Target="../media/image11.jpg"/><Relationship Id="rId3" Type="http://schemas.openxmlformats.org/officeDocument/2006/relationships/hyperlink" Target="facebook/594cp.doc" TargetMode="External"/><Relationship Id="rId4" Type="http://schemas.openxmlformats.org/officeDocument/2006/relationships/hyperlink" Target="http://www.brocardi.it/codice-penale/libro-secondo/titolo-xii/capo-iii/sezione-i/art600.html" TargetMode="External"/><Relationship Id="rId5" Type="http://schemas.openxmlformats.org/officeDocument/2006/relationships/hyperlink" Target="http://www.brocardi.it/codice-penale/libro-secondo/titolo-xii/capo-iii/sezione-i/art600bis.html" TargetMode="External"/><Relationship Id="rId6" Type="http://schemas.openxmlformats.org/officeDocument/2006/relationships/hyperlink" Target="http://www.brocardi.it/codice-penale/libro-secondo/titolo-xii/capo-iii/sezione-i/art600ter.html" TargetMode="External"/><Relationship Id="rId7" Type="http://schemas.openxmlformats.org/officeDocument/2006/relationships/hyperlink" Target="http://www.brocardi.it/codice-penale/libro-secondo/titolo-xii/capo-iii/sezione-i/art600quater.html" TargetMode="External"/><Relationship Id="rId8" Type="http://schemas.openxmlformats.org/officeDocument/2006/relationships/hyperlink" Target="http://www.brocardi.it/codice-penale/libro-secondo/titolo-xii/capo-iii/sezione-i/art600quinquies.html" TargetMode="External"/><Relationship Id="rId9" Type="http://schemas.openxmlformats.org/officeDocument/2006/relationships/hyperlink" Target="http://www.brocardi.it/codice-penale/libro-secondo/titolo-xii/capo-iii/sezione-ii/art609bis.html" TargetMode="External"/><Relationship Id="rId10" Type="http://schemas.openxmlformats.org/officeDocument/2006/relationships/hyperlink" Target="http://www.brocardi.it/codice-penale/libro-secondo/titolo-xii/capo-iii/sezione-ii/art609quater.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brocardi.it/dizionario/5228.html" TargetMode="External"/><Relationship Id="rId4" Type="http://schemas.openxmlformats.org/officeDocument/2006/relationships/hyperlink" Target="http://www.brocardi.it/codice-penale/libro-secondo/titolo-xii/capo-i/art583.html" TargetMode="External"/><Relationship Id="rId5" Type="http://schemas.openxmlformats.org/officeDocument/2006/relationships/hyperlink" Target="http://www.brocardi.it/codice-penale/libro-primo/titolo-iii/capo-ii/art64.html" TargetMode="External"/><Relationship Id="rId6" Type="http://schemas.openxmlformats.org/officeDocument/2006/relationships/hyperlink" Target="http://www.brocardi.it/dizionario/5227.html" TargetMode="External"/><Relationship Id="rId7" Type="http://schemas.openxmlformats.org/officeDocument/2006/relationships/hyperlink" Target="http://www.brocardi.it/codice-penale/libro-primo/titolo-iv/capo-i/art85.html" TargetMode="External"/><Relationship Id="rId8" Type="http://schemas.openxmlformats.org/officeDocument/2006/relationships/hyperlink" Target="http://www.brocardi.it/codice-penale/libro-secondo/titolo-xii/capo-i/art577.html" TargetMode="External"/><Relationship Id="rId1" Type="http://schemas.openxmlformats.org/officeDocument/2006/relationships/slideLayout" Target="../slideLayouts/slideLayout2.xml"/><Relationship Id="rId2" Type="http://schemas.openxmlformats.org/officeDocument/2006/relationships/hyperlink" Target="facebook/594cp.doc"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3.bin"/><Relationship Id="rId3" Type="http://schemas.openxmlformats.org/officeDocument/2006/relationships/audio" Target="../media/audio4.bin"/></Relationships>
</file>

<file path=ppt/slides/_rels/slide26.xml.rels><?xml version="1.0" encoding="UTF-8" standalone="yes"?>
<Relationships xmlns="http://schemas.openxmlformats.org/package/2006/relationships"><Relationship Id="rId3" Type="http://schemas.openxmlformats.org/officeDocument/2006/relationships/hyperlink" Target="http://www.studiolegale.leggiditalia.it/#id=05AC00000575,__m=document" TargetMode="External"/><Relationship Id="rId4" Type="http://schemas.openxmlformats.org/officeDocument/2006/relationships/hyperlink" Target="http://www.studiolegale.leggiditalia.it/#id=05AC00002140,__m=document" TargetMode="External"/><Relationship Id="rId1" Type="http://schemas.openxmlformats.org/officeDocument/2006/relationships/slideLayout" Target="../slideLayouts/slideLayout2.xml"/><Relationship Id="rId2" Type="http://schemas.openxmlformats.org/officeDocument/2006/relationships/hyperlink" Target="http://www.studiolegale.leggiditalia.it/#id=05AC00000624,__m=document" TargetMode="Externa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tic.luiss.it/A:/COMI6.htm#d7" TargetMode="External"/><Relationship Id="rId4" Type="http://schemas.openxmlformats.org/officeDocument/2006/relationships/hyperlink" Target="http://static.luiss.it/A:/GLOSSARI.html#v" TargetMode="External"/><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image" Target="../media/image13.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 Id="rId3" Type="http://schemas.openxmlformats.org/officeDocument/2006/relationships/hyperlink" Target="https://tg24.sky.it/tag/tg24/whatsapp_1.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4" Type="http://schemas.openxmlformats.org/officeDocument/2006/relationships/hyperlink" Target="facebook/615ter.doc" TargetMode="External"/><Relationship Id="rId5" Type="http://schemas.openxmlformats.org/officeDocument/2006/relationships/hyperlink" Target="facebook/594cp.doc"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4" Type="http://schemas.openxmlformats.org/officeDocument/2006/relationships/hyperlink" Target="https://www.brocardi.it/dizionario/5197.html" TargetMode="External"/><Relationship Id="rId1" Type="http://schemas.openxmlformats.org/officeDocument/2006/relationships/slideLayout" Target="../slideLayouts/slideLayout2.xml"/><Relationship Id="rId2" Type="http://schemas.openxmlformats.org/officeDocument/2006/relationships/audio" Target="../media/audio1.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261872" y="4217437"/>
            <a:ext cx="9418320" cy="1909043"/>
          </a:xfrm>
        </p:spPr>
        <p:txBody>
          <a:bodyPr/>
          <a:lstStyle/>
          <a:p>
            <a:pPr algn="r"/>
            <a:endParaRPr lang="it-IT" b="1" dirty="0" smtClean="0"/>
          </a:p>
          <a:p>
            <a:pPr algn="ctr"/>
            <a:r>
              <a:rPr lang="it-IT" b="1" dirty="0" smtClean="0"/>
              <a:t>Avv. Alessandra Francesca </a:t>
            </a:r>
            <a:r>
              <a:rPr lang="it-IT" b="1" dirty="0" err="1" smtClean="0"/>
              <a:t>Gibbin</a:t>
            </a:r>
            <a:endParaRPr lang="it-IT" b="1" dirty="0" smtClean="0"/>
          </a:p>
        </p:txBody>
      </p:sp>
      <p:sp>
        <p:nvSpPr>
          <p:cNvPr id="6" name="CasellaDiTesto 5"/>
          <p:cNvSpPr txBox="1"/>
          <p:nvPr/>
        </p:nvSpPr>
        <p:spPr>
          <a:xfrm>
            <a:off x="1531620" y="2057400"/>
            <a:ext cx="10104120" cy="1569660"/>
          </a:xfrm>
          <a:prstGeom prst="rect">
            <a:avLst/>
          </a:prstGeom>
          <a:noFill/>
        </p:spPr>
        <p:txBody>
          <a:bodyPr wrap="square" rtlCol="0">
            <a:spAutoFit/>
          </a:bodyPr>
          <a:lstStyle/>
          <a:p>
            <a:pPr>
              <a:lnSpc>
                <a:spcPct val="150000"/>
              </a:lnSpc>
            </a:pPr>
            <a:r>
              <a:rPr lang="it-IT" sz="3200" b="1" dirty="0" smtClean="0"/>
              <a:t>Anche online esistono i reati: le responsabilità di genitori e figli</a:t>
            </a:r>
            <a:endParaRPr lang="it-IT" sz="3200" b="1" dirty="0"/>
          </a:p>
        </p:txBody>
      </p:sp>
    </p:spTree>
    <p:extLst>
      <p:ext uri="{BB962C8B-B14F-4D97-AF65-F5344CB8AC3E}">
        <p14:creationId xmlns:p14="http://schemas.microsoft.com/office/powerpoint/2010/main" val="2027582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APPLICAZIONI GIURISPRUDENZIALI</a:t>
            </a:r>
            <a:endParaRPr lang="it-IT" sz="3600" dirty="0"/>
          </a:p>
        </p:txBody>
      </p:sp>
      <p:sp>
        <p:nvSpPr>
          <p:cNvPr id="3" name="Segnaposto contenuto 2"/>
          <p:cNvSpPr>
            <a:spLocks noGrp="1"/>
          </p:cNvSpPr>
          <p:nvPr>
            <p:ph idx="1"/>
          </p:nvPr>
        </p:nvSpPr>
        <p:spPr>
          <a:xfrm>
            <a:off x="1261872" y="2230582"/>
            <a:ext cx="8595360" cy="4351337"/>
          </a:xfrm>
        </p:spPr>
        <p:txBody>
          <a:bodyPr>
            <a:normAutofit/>
          </a:bodyPr>
          <a:lstStyle/>
          <a:p>
            <a:pPr marL="0" indent="0">
              <a:lnSpc>
                <a:spcPct val="150000"/>
              </a:lnSpc>
              <a:buNone/>
            </a:pPr>
            <a:r>
              <a:rPr lang="it-IT" dirty="0" smtClean="0"/>
              <a:t>“Integra </a:t>
            </a:r>
            <a:r>
              <a:rPr lang="it-IT" dirty="0"/>
              <a:t>il delitto di sostituzione di persona la condotta di chi chatta sotto falso nome per poter avviare una corrispondenza con soggetti che, altrimenti, non gli avrebbero concesso la loro amicizia e </a:t>
            </a:r>
            <a:r>
              <a:rPr lang="it-IT" dirty="0" smtClean="0"/>
              <a:t>confidenza”</a:t>
            </a:r>
          </a:p>
          <a:p>
            <a:pPr marL="0" indent="0">
              <a:lnSpc>
                <a:spcPct val="150000"/>
              </a:lnSpc>
              <a:buNone/>
            </a:pPr>
            <a:r>
              <a:rPr lang="it-IT" dirty="0" err="1" smtClean="0"/>
              <a:t>Cass</a:t>
            </a:r>
            <a:r>
              <a:rPr lang="it-IT" dirty="0"/>
              <a:t>. Sez. V, n. 36094 del </a:t>
            </a:r>
            <a:r>
              <a:rPr lang="it-IT" dirty="0" smtClean="0"/>
              <a:t>27/09/2006</a:t>
            </a:r>
            <a:endParaRPr lang="it-IT" dirty="0"/>
          </a:p>
          <a:p>
            <a:pPr marL="0" indent="0">
              <a:lnSpc>
                <a:spcPct val="150000"/>
              </a:lnSpc>
              <a:buNone/>
            </a:pPr>
            <a:r>
              <a:rPr lang="it-IT" dirty="0" smtClean="0"/>
              <a:t>“Il </a:t>
            </a:r>
            <a:r>
              <a:rPr lang="it-IT" dirty="0"/>
              <a:t>dolo specifico richiesto dalla norma, ovvero la finalità di recare a sé o ad altri un ingiusto vantaggio, non deve essere necessariamente economico ma può consistere anche nel soddisfare la propria </a:t>
            </a:r>
            <a:r>
              <a:rPr lang="it-IT" dirty="0" smtClean="0"/>
              <a:t>vanità”</a:t>
            </a:r>
            <a:endParaRPr lang="it-IT" dirty="0"/>
          </a:p>
          <a:p>
            <a:pPr marL="0" indent="0">
              <a:lnSpc>
                <a:spcPct val="150000"/>
              </a:lnSpc>
              <a:buNone/>
            </a:pPr>
            <a:r>
              <a:rPr lang="it-IT" dirty="0"/>
              <a:t>Cassazione n. 25774 del 23 aprile 2014</a:t>
            </a:r>
          </a:p>
        </p:txBody>
      </p:sp>
    </p:spTree>
    <p:extLst>
      <p:ext uri="{BB962C8B-B14F-4D97-AF65-F5344CB8AC3E}">
        <p14:creationId xmlns:p14="http://schemas.microsoft.com/office/powerpoint/2010/main" val="13864366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7000"/>
            <a:lum/>
          </a:blip>
          <a:srcRect/>
          <a:stretch>
            <a:fillRect t="-19000" b="-19000"/>
          </a:stretch>
        </a:blipFill>
        <a:effectLst/>
      </p:bgPr>
    </p:bg>
    <p:spTree>
      <p:nvGrpSpPr>
        <p:cNvPr id="1" name=""/>
        <p:cNvGrpSpPr/>
        <p:nvPr/>
      </p:nvGrpSpPr>
      <p:grpSpPr>
        <a:xfrm>
          <a:off x="0" y="0"/>
          <a:ext cx="0" cy="0"/>
          <a:chOff x="0" y="0"/>
          <a:chExt cx="0" cy="0"/>
        </a:xfrm>
      </p:grpSpPr>
      <p:sp>
        <p:nvSpPr>
          <p:cNvPr id="4" name="Titolo 3"/>
          <p:cNvSpPr txBox="1">
            <a:spLocks noGrp="1"/>
          </p:cNvSpPr>
          <p:nvPr>
            <p:ph type="title"/>
          </p:nvPr>
        </p:nvSpPr>
        <p:spPr>
          <a:xfrm>
            <a:off x="997923" y="942624"/>
            <a:ext cx="3131127" cy="1034129"/>
          </a:xfrm>
          <a:prstGeom prst="rect">
            <a:avLst/>
          </a:prstGeom>
          <a:solidFill>
            <a:schemeClr val="bg2">
              <a:lumMod val="90000"/>
            </a:schemeClr>
          </a:solidFill>
        </p:spPr>
        <p:txBody>
          <a:bodyPr wrap="square" rtlCol="0">
            <a:spAutoFit/>
          </a:bodyPr>
          <a:lstStyle/>
          <a:p>
            <a:r>
              <a:rPr lang="it-IT" sz="3600" dirty="0" smtClean="0"/>
              <a:t>Minaccia</a:t>
            </a:r>
            <a:endParaRPr lang="it-IT" sz="3200" dirty="0" smtClean="0"/>
          </a:p>
          <a:p>
            <a:r>
              <a:rPr lang="it-IT" sz="3200" dirty="0" smtClean="0"/>
              <a:t>ART. 612 C.P.</a:t>
            </a:r>
            <a:endParaRPr lang="it-IT" sz="3200" dirty="0"/>
          </a:p>
        </p:txBody>
      </p:sp>
      <p:sp>
        <p:nvSpPr>
          <p:cNvPr id="5" name="Segnaposto contenuto 4"/>
          <p:cNvSpPr txBox="1">
            <a:spLocks noGrp="1"/>
          </p:cNvSpPr>
          <p:nvPr>
            <p:ph idx="1"/>
          </p:nvPr>
        </p:nvSpPr>
        <p:spPr>
          <a:xfrm>
            <a:off x="1261872" y="2883877"/>
            <a:ext cx="8960651" cy="2427844"/>
          </a:xfrm>
          <a:prstGeom prst="rect">
            <a:avLst/>
          </a:prstGeom>
          <a:noFill/>
        </p:spPr>
        <p:txBody>
          <a:bodyPr wrap="square" rtlCol="0">
            <a:spAutoFit/>
          </a:bodyPr>
          <a:lstStyle/>
          <a:p>
            <a:pPr fontAlgn="base"/>
            <a:endParaRPr lang="it-IT" dirty="0" smtClean="0"/>
          </a:p>
          <a:p>
            <a:pPr fontAlgn="base">
              <a:lnSpc>
                <a:spcPct val="150000"/>
              </a:lnSpc>
            </a:pPr>
            <a:r>
              <a:rPr lang="it-IT" dirty="0"/>
              <a:t>Chiunque minaccia ad altri un ingiusto danno è punito, a querela della persona offesa con la multa fino a euro 1.032.</a:t>
            </a:r>
          </a:p>
          <a:p>
            <a:pPr fontAlgn="base">
              <a:lnSpc>
                <a:spcPct val="150000"/>
              </a:lnSpc>
            </a:pPr>
            <a:r>
              <a:rPr lang="it-IT" dirty="0"/>
              <a:t>Se la minaccia è grave, o è fatta in uno dei modi indicati </a:t>
            </a:r>
            <a:r>
              <a:rPr lang="it-IT" dirty="0">
                <a:hlinkClick r:id="rId4"/>
              </a:rPr>
              <a:t>nell'articolo 339</a:t>
            </a:r>
            <a:r>
              <a:rPr lang="it-IT" dirty="0"/>
              <a:t>, la pena è della reclusione fino a un anno e si procede d'ufficio</a:t>
            </a:r>
            <a:r>
              <a:rPr lang="it-IT" dirty="0" smtClean="0"/>
              <a:t>.</a:t>
            </a:r>
            <a:endParaRPr lang="it-IT" dirty="0"/>
          </a:p>
        </p:txBody>
      </p:sp>
    </p:spTree>
    <p:extLst>
      <p:ext uri="{BB962C8B-B14F-4D97-AF65-F5344CB8AC3E}">
        <p14:creationId xmlns:p14="http://schemas.microsoft.com/office/powerpoint/2010/main" val="876513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Gunshot"/>
                                        </p:tgtEl>
                                      </p:cMediaNode>
                                    </p:audio>
                                  </p:subTnLst>
                                </p:cTn>
                              </p:par>
                            </p:childTnLst>
                          </p:cTn>
                        </p:par>
                      </p:childTnLst>
                    </p:cTn>
                  </p:par>
                  <p:par>
                    <p:cTn id="9" fill="hold">
                      <p:stCondLst>
                        <p:cond delay="indefinite"/>
                      </p:stCondLst>
                      <p:childTnLst>
                        <p:par>
                          <p:cTn id="10" fill="hold">
                            <p:stCondLst>
                              <p:cond delay="0"/>
                            </p:stCondLst>
                            <p:childTnLst>
                              <p:par>
                                <p:cTn id="11" presetID="56" presetClass="entr" presetSubtype="0" fill="hold" grpId="0" nodeType="clickEffect">
                                  <p:stCondLst>
                                    <p:cond delay="0"/>
                                  </p:stCondLst>
                                  <p:iterate type="lt">
                                    <p:tmPct val="10000"/>
                                  </p:iterate>
                                  <p:childTnLst>
                                    <p:set>
                                      <p:cBhvr>
                                        <p:cTn id="12" dur="1" fill="hold">
                                          <p:stCondLst>
                                            <p:cond delay="0"/>
                                          </p:stCondLst>
                                        </p:cTn>
                                        <p:tgtEl>
                                          <p:spTgt spid="5">
                                            <p:txEl>
                                              <p:pRg st="1" end="1"/>
                                            </p:txEl>
                                          </p:spTgt>
                                        </p:tgtEl>
                                        <p:attrNameLst>
                                          <p:attrName>style.visibility</p:attrName>
                                        </p:attrNameLst>
                                      </p:cBhvr>
                                      <p:to>
                                        <p:strVal val="visible"/>
                                      </p:to>
                                    </p:set>
                                    <p:anim by="(-#ppt_w*2)" calcmode="lin" valueType="num">
                                      <p:cBhvr rctx="PPT">
                                        <p:cTn id="13" dur="500" autoRev="1" fill="hold">
                                          <p:stCondLst>
                                            <p:cond delay="0"/>
                                          </p:stCondLst>
                                        </p:cTn>
                                        <p:tgtEl>
                                          <p:spTgt spid="5">
                                            <p:txEl>
                                              <p:pRg st="1" end="1"/>
                                            </p:txEl>
                                          </p:spTgt>
                                        </p:tgtEl>
                                        <p:attrNameLst>
                                          <p:attrName>ppt_w</p:attrName>
                                        </p:attrNameLst>
                                      </p:cBhvr>
                                    </p:anim>
                                    <p:anim by="(#ppt_w*0.50)" calcmode="lin" valueType="num">
                                      <p:cBhvr>
                                        <p:cTn id="14" dur="500" decel="50000" autoRev="1" fill="hold">
                                          <p:stCondLst>
                                            <p:cond delay="0"/>
                                          </p:stCondLst>
                                        </p:cTn>
                                        <p:tgtEl>
                                          <p:spTgt spid="5">
                                            <p:txEl>
                                              <p:pRg st="1" end="1"/>
                                            </p:txEl>
                                          </p:spTgt>
                                        </p:tgtEl>
                                        <p:attrNameLst>
                                          <p:attrName>ppt_x</p:attrName>
                                        </p:attrNameLst>
                                      </p:cBhvr>
                                    </p:anim>
                                    <p:anim from="(-#ppt_h/2)" to="(#ppt_y)" calcmode="lin" valueType="num">
                                      <p:cBhvr>
                                        <p:cTn id="15" dur="1000" fill="hold">
                                          <p:stCondLst>
                                            <p:cond delay="0"/>
                                          </p:stCondLst>
                                        </p:cTn>
                                        <p:tgtEl>
                                          <p:spTgt spid="5">
                                            <p:txEl>
                                              <p:pRg st="1" end="1"/>
                                            </p:txEl>
                                          </p:spTgt>
                                        </p:tgtEl>
                                        <p:attrNameLst>
                                          <p:attrName>ppt_y</p:attrName>
                                        </p:attrNameLst>
                                      </p:cBhvr>
                                    </p:anim>
                                    <p:animRot by="21600000">
                                      <p:cBhvr>
                                        <p:cTn id="16" dur="1000" fill="hold">
                                          <p:stCondLst>
                                            <p:cond delay="0"/>
                                          </p:stCondLst>
                                        </p:cTn>
                                        <p:tgtEl>
                                          <p:spTgt spid="5">
                                            <p:txEl>
                                              <p:pRg st="1" end="1"/>
                                            </p:txEl>
                                          </p:spTgt>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56" presetClass="entr" presetSubtype="0" fill="hold" grpId="0" nodeType="clickEffect">
                                  <p:stCondLst>
                                    <p:cond delay="0"/>
                                  </p:stCondLst>
                                  <p:iterate type="lt">
                                    <p:tmPct val="10000"/>
                                  </p:iterate>
                                  <p:childTnLst>
                                    <p:set>
                                      <p:cBhvr>
                                        <p:cTn id="20" dur="1" fill="hold">
                                          <p:stCondLst>
                                            <p:cond delay="0"/>
                                          </p:stCondLst>
                                        </p:cTn>
                                        <p:tgtEl>
                                          <p:spTgt spid="5">
                                            <p:txEl>
                                              <p:pRg st="2" end="2"/>
                                            </p:txEl>
                                          </p:spTgt>
                                        </p:tgtEl>
                                        <p:attrNameLst>
                                          <p:attrName>style.visibility</p:attrName>
                                        </p:attrNameLst>
                                      </p:cBhvr>
                                      <p:to>
                                        <p:strVal val="visible"/>
                                      </p:to>
                                    </p:set>
                                    <p:anim by="(-#ppt_w*2)" calcmode="lin" valueType="num">
                                      <p:cBhvr rctx="PPT">
                                        <p:cTn id="21" dur="500" autoRev="1" fill="hold">
                                          <p:stCondLst>
                                            <p:cond delay="0"/>
                                          </p:stCondLst>
                                        </p:cTn>
                                        <p:tgtEl>
                                          <p:spTgt spid="5">
                                            <p:txEl>
                                              <p:pRg st="2" end="2"/>
                                            </p:txEl>
                                          </p:spTgt>
                                        </p:tgtEl>
                                        <p:attrNameLst>
                                          <p:attrName>ppt_w</p:attrName>
                                        </p:attrNameLst>
                                      </p:cBhvr>
                                    </p:anim>
                                    <p:anim by="(#ppt_w*0.50)" calcmode="lin" valueType="num">
                                      <p:cBhvr>
                                        <p:cTn id="22" dur="500" decel="50000" autoRev="1" fill="hold">
                                          <p:stCondLst>
                                            <p:cond delay="0"/>
                                          </p:stCondLst>
                                        </p:cTn>
                                        <p:tgtEl>
                                          <p:spTgt spid="5">
                                            <p:txEl>
                                              <p:pRg st="2" end="2"/>
                                            </p:txEl>
                                          </p:spTgt>
                                        </p:tgtEl>
                                        <p:attrNameLst>
                                          <p:attrName>ppt_x</p:attrName>
                                        </p:attrNameLst>
                                      </p:cBhvr>
                                    </p:anim>
                                    <p:anim from="(-#ppt_h/2)" to="(#ppt_y)" calcmode="lin" valueType="num">
                                      <p:cBhvr>
                                        <p:cTn id="23" dur="1000" fill="hold">
                                          <p:stCondLst>
                                            <p:cond delay="0"/>
                                          </p:stCondLst>
                                        </p:cTn>
                                        <p:tgtEl>
                                          <p:spTgt spid="5">
                                            <p:txEl>
                                              <p:pRg st="2" end="2"/>
                                            </p:txEl>
                                          </p:spTgt>
                                        </p:tgtEl>
                                        <p:attrNameLst>
                                          <p:attrName>ppt_y</p:attrName>
                                        </p:attrNameLst>
                                      </p:cBhvr>
                                    </p:anim>
                                    <p:animRot by="21600000">
                                      <p:cBhvr>
                                        <p:cTn id="24" dur="1000" fill="hold">
                                          <p:stCondLst>
                                            <p:cond delay="0"/>
                                          </p:stCondLst>
                                        </p:cTn>
                                        <p:tgtEl>
                                          <p:spTgt spid="5">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3000"/>
            <a:lum/>
          </a:blip>
          <a:srcRect/>
          <a:stretch>
            <a:fillRect l="-9000" r="-9000"/>
          </a:stretch>
        </a:blipFill>
        <a:effectLst/>
      </p:bgPr>
    </p:bg>
    <p:spTree>
      <p:nvGrpSpPr>
        <p:cNvPr id="1" name=""/>
        <p:cNvGrpSpPr/>
        <p:nvPr/>
      </p:nvGrpSpPr>
      <p:grpSpPr>
        <a:xfrm>
          <a:off x="0" y="0"/>
          <a:ext cx="0" cy="0"/>
          <a:chOff x="0" y="0"/>
          <a:chExt cx="0" cy="0"/>
        </a:xfrm>
      </p:grpSpPr>
      <p:sp>
        <p:nvSpPr>
          <p:cNvPr id="4" name="CasellaDiTesto 3"/>
          <p:cNvSpPr txBox="1"/>
          <p:nvPr/>
        </p:nvSpPr>
        <p:spPr>
          <a:xfrm>
            <a:off x="7363059" y="440597"/>
            <a:ext cx="3048985" cy="1200329"/>
          </a:xfrm>
          <a:prstGeom prst="rect">
            <a:avLst/>
          </a:prstGeom>
          <a:solidFill>
            <a:schemeClr val="bg2">
              <a:lumMod val="90000"/>
            </a:schemeClr>
          </a:solidFill>
          <a:ln>
            <a:noFill/>
          </a:ln>
          <a:effectLst>
            <a:glow rad="127000">
              <a:schemeClr val="accent5">
                <a:lumMod val="75000"/>
              </a:schemeClr>
            </a:glow>
            <a:outerShdw blurRad="50800" dist="50800" dir="5400000" algn="ctr" rotWithShape="0">
              <a:schemeClr val="accent5">
                <a:lumMod val="60000"/>
                <a:lumOff val="40000"/>
              </a:schemeClr>
            </a:outerShdw>
          </a:effectLst>
        </p:spPr>
        <p:txBody>
          <a:bodyPr wrap="square" rtlCol="0">
            <a:spAutoFit/>
          </a:bodyPr>
          <a:lstStyle/>
          <a:p>
            <a:pPr algn="ctr"/>
            <a:r>
              <a:rPr lang="it-IT" sz="2400" b="1" dirty="0" smtClean="0"/>
              <a:t>STALKING (o atti persecutori) </a:t>
            </a:r>
          </a:p>
          <a:p>
            <a:pPr algn="ctr"/>
            <a:r>
              <a:rPr lang="it-IT" sz="2400" b="1" dirty="0" smtClean="0"/>
              <a:t>Art. 612 bis c.p.</a:t>
            </a:r>
            <a:endParaRPr lang="it-IT" sz="2400" b="1" dirty="0"/>
          </a:p>
        </p:txBody>
      </p:sp>
      <p:sp>
        <p:nvSpPr>
          <p:cNvPr id="5" name="CasellaDiTesto 4"/>
          <p:cNvSpPr txBox="1"/>
          <p:nvPr/>
        </p:nvSpPr>
        <p:spPr>
          <a:xfrm>
            <a:off x="586154" y="2438405"/>
            <a:ext cx="10175631" cy="3600986"/>
          </a:xfrm>
          <a:prstGeom prst="rect">
            <a:avLst/>
          </a:prstGeom>
          <a:noFill/>
        </p:spPr>
        <p:txBody>
          <a:bodyPr wrap="square" rtlCol="0">
            <a:spAutoFit/>
          </a:bodyPr>
          <a:lstStyle/>
          <a:p>
            <a:pPr algn="just">
              <a:lnSpc>
                <a:spcPct val="150000"/>
              </a:lnSpc>
              <a:defRPr/>
            </a:pPr>
            <a:r>
              <a:rPr lang="it-IT" sz="2000" dirty="0" smtClean="0"/>
              <a:t>Salvo </a:t>
            </a:r>
            <a:r>
              <a:rPr lang="it-IT" sz="2000" dirty="0"/>
              <a:t>che il fatto costituisca </a:t>
            </a:r>
            <a:r>
              <a:rPr lang="it-IT" sz="2000" dirty="0" smtClean="0"/>
              <a:t>più </a:t>
            </a:r>
            <a:r>
              <a:rPr lang="it-IT" sz="2000" dirty="0"/>
              <a:t>grave reato, </a:t>
            </a:r>
            <a:r>
              <a:rPr lang="it-IT" sz="2000" dirty="0" smtClean="0"/>
              <a:t>è </a:t>
            </a:r>
            <a:r>
              <a:rPr lang="it-IT" sz="2000" dirty="0"/>
              <a:t>punito con la reclusione da sei mesi a cinque anni chiunque, </a:t>
            </a:r>
            <a:endParaRPr lang="it-IT" sz="2000" dirty="0" smtClean="0"/>
          </a:p>
          <a:p>
            <a:pPr algn="just">
              <a:lnSpc>
                <a:spcPct val="150000"/>
              </a:lnSpc>
              <a:defRPr/>
            </a:pPr>
            <a:r>
              <a:rPr lang="it-IT" sz="2000" u="sng" dirty="0" smtClean="0"/>
              <a:t>con </a:t>
            </a:r>
            <a:r>
              <a:rPr lang="it-IT" sz="2000" u="sng" dirty="0"/>
              <a:t>condotte reiterate, minaccia o molesta taluno </a:t>
            </a:r>
            <a:endParaRPr lang="it-IT" sz="2000" u="sng" dirty="0" smtClean="0"/>
          </a:p>
          <a:p>
            <a:pPr algn="just">
              <a:lnSpc>
                <a:spcPct val="150000"/>
              </a:lnSpc>
              <a:defRPr/>
            </a:pPr>
            <a:r>
              <a:rPr lang="it-IT" sz="2000" u="sng" dirty="0" smtClean="0"/>
              <a:t>in </a:t>
            </a:r>
            <a:r>
              <a:rPr lang="it-IT" sz="2000" u="sng" dirty="0"/>
              <a:t>modo da cagionare un perdurante e grave stato di ansia o di paura ovvero da ingenerare un fondato timore per </a:t>
            </a:r>
            <a:r>
              <a:rPr lang="it-IT" sz="2000" u="sng" dirty="0" err="1"/>
              <a:t>l'incolumita'</a:t>
            </a:r>
            <a:r>
              <a:rPr lang="it-IT" sz="2000" u="sng" dirty="0"/>
              <a:t> propria o di un prossimo congiunto o di persona al medesimo legata da relazione affettiva ovvero da costringere lo stesso ad alterare le proprie abitudini di vita.</a:t>
            </a:r>
            <a:endParaRPr lang="en-US" sz="2000" u="sng" dirty="0"/>
          </a:p>
          <a:p>
            <a:endParaRPr lang="it-IT" dirty="0"/>
          </a:p>
        </p:txBody>
      </p:sp>
    </p:spTree>
    <p:extLst>
      <p:ext uri="{BB962C8B-B14F-4D97-AF65-F5344CB8AC3E}">
        <p14:creationId xmlns:p14="http://schemas.microsoft.com/office/powerpoint/2010/main" val="1166088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grpId="0" nodeType="clickEffect">
                                  <p:stCondLst>
                                    <p:cond delay="0"/>
                                  </p:stCondLst>
                                  <p:childTnLst>
                                    <p:animClr clrSpc="hsl" dir="cw">
                                      <p:cBhvr override="childStyle">
                                        <p:cTn id="6" dur="500" fill="hold"/>
                                        <p:tgtEl>
                                          <p:spTgt spid="4"/>
                                        </p:tgtEl>
                                        <p:attrNameLst>
                                          <p:attrName>style.color</p:attrName>
                                        </p:attrNameLst>
                                      </p:cBhvr>
                                      <p:by>
                                        <p:hsl h="0" s="12549" l="25098"/>
                                      </p:by>
                                    </p:animClr>
                                    <p:animClr clrSpc="hsl" dir="cw">
                                      <p:cBhvr>
                                        <p:cTn id="7" dur="500" fill="hold"/>
                                        <p:tgtEl>
                                          <p:spTgt spid="4"/>
                                        </p:tgtEl>
                                        <p:attrNameLst>
                                          <p:attrName>fillcolor</p:attrName>
                                        </p:attrNameLst>
                                      </p:cBhvr>
                                      <p:by>
                                        <p:hsl h="0" s="12549" l="25098"/>
                                      </p:by>
                                    </p:animClr>
                                    <p:animClr clrSpc="hsl" dir="cw">
                                      <p:cBhvr>
                                        <p:cTn id="8" dur="500" fill="hold"/>
                                        <p:tgtEl>
                                          <p:spTgt spid="4"/>
                                        </p:tgtEl>
                                        <p:attrNameLst>
                                          <p:attrName>stroke.color</p:attrName>
                                        </p:attrNameLst>
                                      </p:cBhvr>
                                      <p:by>
                                        <p:hsl h="0" s="12549" l="25098"/>
                                      </p:by>
                                    </p:animClr>
                                    <p:set>
                                      <p:cBhvr>
                                        <p:cTn id="9" dur="500" fill="hold"/>
                                        <p:tgtEl>
                                          <p:spTgt spid="4"/>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Scale>
                                      <p:cBhvr>
                                        <p:cTn id="14" dur="1000" decel="50000" fill="hold">
                                          <p:stCondLst>
                                            <p:cond delay="0"/>
                                          </p:stCondLst>
                                        </p:cTn>
                                        <p:tgtEl>
                                          <p:spTgt spid="5">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5">
                                            <p:txEl>
                                              <p:pRg st="0" end="0"/>
                                            </p:txEl>
                                          </p:spTgt>
                                        </p:tgtEl>
                                        <p:attrNameLst>
                                          <p:attrName>ppt_x</p:attrName>
                                          <p:attrName>ppt_y</p:attrName>
                                        </p:attrNameLst>
                                      </p:cBhvr>
                                    </p:animMotion>
                                    <p:animEffect transition="in" filter="fade">
                                      <p:cBhvr>
                                        <p:cTn id="16" dur="10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Scale>
                                      <p:cBhvr>
                                        <p:cTn id="21" dur="1000" decel="50000" fill="hold">
                                          <p:stCondLst>
                                            <p:cond delay="0"/>
                                          </p:stCondLst>
                                        </p:cTn>
                                        <p:tgtEl>
                                          <p:spTgt spid="5">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5">
                                            <p:txEl>
                                              <p:pRg st="1" end="1"/>
                                            </p:txEl>
                                          </p:spTgt>
                                        </p:tgtEl>
                                        <p:attrNameLst>
                                          <p:attrName>ppt_x</p:attrName>
                                          <p:attrName>ppt_y</p:attrName>
                                        </p:attrNameLst>
                                      </p:cBhvr>
                                    </p:animMotion>
                                    <p:animEffect transition="in" filter="fade">
                                      <p:cBhvr>
                                        <p:cTn id="23" dur="1000"/>
                                        <p:tgtEl>
                                          <p:spTgt spid="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Scale>
                                      <p:cBhvr>
                                        <p:cTn id="28" dur="1000" decel="50000" fill="hold">
                                          <p:stCondLst>
                                            <p:cond delay="0"/>
                                          </p:stCondLst>
                                        </p:cTn>
                                        <p:tgtEl>
                                          <p:spTgt spid="5">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5">
                                            <p:txEl>
                                              <p:pRg st="2" end="2"/>
                                            </p:txEl>
                                          </p:spTgt>
                                        </p:tgtEl>
                                        <p:attrNameLst>
                                          <p:attrName>ppt_x</p:attrName>
                                          <p:attrName>ppt_y</p:attrName>
                                        </p:attrNameLst>
                                      </p:cBhvr>
                                    </p:animMotion>
                                    <p:animEffect transition="in" filter="fade">
                                      <p:cBhvr>
                                        <p:cTn id="30"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8000"/>
            <a:lum/>
          </a:blip>
          <a:srcRect/>
          <a:stretch>
            <a:fillRect t="-7000" b="-7000"/>
          </a:stretch>
        </a:blipFill>
        <a:effectLst/>
      </p:bgPr>
    </p:bg>
    <p:spTree>
      <p:nvGrpSpPr>
        <p:cNvPr id="1" name=""/>
        <p:cNvGrpSpPr/>
        <p:nvPr/>
      </p:nvGrpSpPr>
      <p:grpSpPr>
        <a:xfrm>
          <a:off x="0" y="0"/>
          <a:ext cx="0" cy="0"/>
          <a:chOff x="0" y="0"/>
          <a:chExt cx="0" cy="0"/>
        </a:xfrm>
      </p:grpSpPr>
      <p:sp>
        <p:nvSpPr>
          <p:cNvPr id="7" name="Titolo 1"/>
          <p:cNvSpPr txBox="1">
            <a:spLocks/>
          </p:cNvSpPr>
          <p:nvPr/>
        </p:nvSpPr>
        <p:spPr>
          <a:xfrm>
            <a:off x="881063" y="785813"/>
            <a:ext cx="2500313" cy="500062"/>
          </a:xfrm>
          <a:prstGeom prst="rect">
            <a:avLst/>
          </a:prstGeom>
        </p:spPr>
        <p:txBody>
          <a:bodyPr anchor="ctr">
            <a:normAutofit/>
          </a:bodyPr>
          <a:lstStyle/>
          <a:p>
            <a:pPr>
              <a:defRPr/>
            </a:pPr>
            <a:endParaRPr lang="it-IT" sz="1200" b="1" dirty="0">
              <a:latin typeface="Times New Roman" pitchFamily="18" charset="0"/>
              <a:ea typeface="+mj-ea"/>
              <a:cs typeface="Times New Roman" pitchFamily="18" charset="0"/>
            </a:endParaRPr>
          </a:p>
        </p:txBody>
      </p:sp>
      <p:sp>
        <p:nvSpPr>
          <p:cNvPr id="17" name="Rettangolo 14">
            <a:hlinkClick r:id="rId4" action="ppaction://hlinkfile"/>
          </p:cNvPr>
          <p:cNvSpPr/>
          <p:nvPr/>
        </p:nvSpPr>
        <p:spPr>
          <a:xfrm>
            <a:off x="1304394" y="1285875"/>
            <a:ext cx="2592288" cy="1346448"/>
          </a:xfrm>
          <a:prstGeom prst="rect">
            <a:avLst/>
          </a:prstGeom>
          <a:solidFill>
            <a:schemeClr val="bg2">
              <a:lumMod val="75000"/>
            </a:schemeClr>
          </a:solidFill>
        </p:spPr>
        <p:style>
          <a:lnRef idx="0">
            <a:schemeClr val="accent5"/>
          </a:lnRef>
          <a:fillRef idx="3">
            <a:schemeClr val="accent5"/>
          </a:fillRef>
          <a:effectRef idx="3">
            <a:schemeClr val="accent5"/>
          </a:effectRef>
          <a:fontRef idx="minor">
            <a:schemeClr val="lt1"/>
          </a:fontRef>
        </p:style>
        <p:txBody>
          <a:bodyPr anchor="ctr"/>
          <a:lstStyle/>
          <a:p>
            <a:pPr algn="ctr">
              <a:defRPr/>
            </a:pPr>
            <a:r>
              <a:rPr lang="it-IT" sz="2400" dirty="0">
                <a:solidFill>
                  <a:schemeClr val="tx1"/>
                </a:solidFill>
              </a:rPr>
              <a:t>Art.600 quater c.p.</a:t>
            </a:r>
          </a:p>
          <a:p>
            <a:pPr algn="ctr">
              <a:defRPr/>
            </a:pPr>
            <a:r>
              <a:rPr lang="it-IT" sz="2000" dirty="0">
                <a:solidFill>
                  <a:schemeClr val="tx1"/>
                </a:solidFill>
              </a:rPr>
              <a:t>(</a:t>
            </a:r>
            <a:r>
              <a:rPr lang="it-IT" sz="2000" dirty="0" err="1">
                <a:solidFill>
                  <a:schemeClr val="tx1"/>
                </a:solidFill>
              </a:rPr>
              <a:t>recl</a:t>
            </a:r>
            <a:r>
              <a:rPr lang="it-IT" sz="2000" dirty="0">
                <a:solidFill>
                  <a:schemeClr val="tx1"/>
                </a:solidFill>
              </a:rPr>
              <a:t>. fino a 3 anni)</a:t>
            </a:r>
          </a:p>
        </p:txBody>
      </p:sp>
      <p:sp>
        <p:nvSpPr>
          <p:cNvPr id="13" name="Rettangolo 14">
            <a:hlinkClick r:id="rId4" action="ppaction://hlinkfile"/>
          </p:cNvPr>
          <p:cNvSpPr/>
          <p:nvPr/>
        </p:nvSpPr>
        <p:spPr>
          <a:xfrm>
            <a:off x="1304394" y="3941767"/>
            <a:ext cx="2592288" cy="1440160"/>
          </a:xfrm>
          <a:prstGeom prst="rect">
            <a:avLst/>
          </a:prstGeom>
          <a:solidFill>
            <a:schemeClr val="bg2">
              <a:lumMod val="75000"/>
            </a:schemeClr>
          </a:solidFill>
        </p:spPr>
        <p:style>
          <a:lnRef idx="0">
            <a:schemeClr val="accent5"/>
          </a:lnRef>
          <a:fillRef idx="3">
            <a:schemeClr val="accent5"/>
          </a:fillRef>
          <a:effectRef idx="3">
            <a:schemeClr val="accent5"/>
          </a:effectRef>
          <a:fontRef idx="minor">
            <a:schemeClr val="lt1"/>
          </a:fontRef>
        </p:style>
        <p:txBody>
          <a:bodyPr anchor="ctr"/>
          <a:lstStyle/>
          <a:p>
            <a:pPr algn="ctr">
              <a:defRPr/>
            </a:pPr>
            <a:r>
              <a:rPr lang="it-IT" sz="2400" dirty="0">
                <a:solidFill>
                  <a:schemeClr val="tx1"/>
                </a:solidFill>
              </a:rPr>
              <a:t>Art.600 ter c.p.</a:t>
            </a:r>
          </a:p>
          <a:p>
            <a:pPr algn="ctr">
              <a:defRPr/>
            </a:pPr>
            <a:r>
              <a:rPr lang="it-IT" sz="2000" dirty="0">
                <a:solidFill>
                  <a:schemeClr val="tx1"/>
                </a:solidFill>
              </a:rPr>
              <a:t>(</a:t>
            </a:r>
            <a:r>
              <a:rPr lang="it-IT" sz="2000" dirty="0" err="1">
                <a:solidFill>
                  <a:schemeClr val="tx1"/>
                </a:solidFill>
              </a:rPr>
              <a:t>recl</a:t>
            </a:r>
            <a:r>
              <a:rPr lang="it-IT" sz="2000" dirty="0">
                <a:solidFill>
                  <a:schemeClr val="tx1"/>
                </a:solidFill>
              </a:rPr>
              <a:t>. fino a 12 anni</a:t>
            </a:r>
            <a:r>
              <a:rPr lang="it-IT" sz="2000" dirty="0"/>
              <a:t>)</a:t>
            </a:r>
          </a:p>
        </p:txBody>
      </p:sp>
      <p:sp>
        <p:nvSpPr>
          <p:cNvPr id="14" name="TextBox 1"/>
          <p:cNvSpPr txBox="1">
            <a:spLocks noChangeArrowheads="1"/>
          </p:cNvSpPr>
          <p:nvPr/>
        </p:nvSpPr>
        <p:spPr bwMode="auto">
          <a:xfrm>
            <a:off x="4799856" y="3696448"/>
            <a:ext cx="6180057" cy="1754326"/>
          </a:xfrm>
          <a:prstGeom prst="rect">
            <a:avLst/>
          </a:prstGeom>
          <a:noFill/>
          <a:ln w="9525">
            <a:noFill/>
            <a:miter lim="800000"/>
            <a:headEnd/>
            <a:tailEnd/>
          </a:ln>
        </p:spPr>
        <p:txBody>
          <a:bodyPr wrap="square">
            <a:spAutoFit/>
          </a:bodyPr>
          <a:lstStyle/>
          <a:p>
            <a:pPr algn="ctr">
              <a:lnSpc>
                <a:spcPct val="150000"/>
              </a:lnSpc>
              <a:defRPr/>
            </a:pPr>
            <a:r>
              <a:rPr lang="en-US" b="1" spc="10" dirty="0" err="1"/>
              <a:t>Pornografia</a:t>
            </a:r>
            <a:r>
              <a:rPr lang="en-US" b="1" spc="10" dirty="0"/>
              <a:t> </a:t>
            </a:r>
            <a:r>
              <a:rPr lang="en-US" b="1" spc="10" dirty="0" err="1"/>
              <a:t>minorile</a:t>
            </a:r>
            <a:endParaRPr lang="en-US" b="1" spc="10" dirty="0"/>
          </a:p>
          <a:p>
            <a:pPr algn="just">
              <a:lnSpc>
                <a:spcPct val="150000"/>
              </a:lnSpc>
              <a:defRPr/>
            </a:pPr>
            <a:r>
              <a:rPr lang="en-US" spc="10" dirty="0"/>
              <a:t>(</a:t>
            </a:r>
            <a:r>
              <a:rPr lang="en-US" spc="10" dirty="0" err="1"/>
              <a:t>realizzazione</a:t>
            </a:r>
            <a:r>
              <a:rPr lang="en-US" spc="10" dirty="0"/>
              <a:t>, </a:t>
            </a:r>
            <a:r>
              <a:rPr lang="en-US" spc="10" dirty="0" err="1"/>
              <a:t>distribuzione</a:t>
            </a:r>
            <a:r>
              <a:rPr lang="en-US" spc="10" dirty="0"/>
              <a:t>, </a:t>
            </a:r>
            <a:r>
              <a:rPr lang="en-US" spc="10" dirty="0" err="1"/>
              <a:t>divulgazione</a:t>
            </a:r>
            <a:r>
              <a:rPr lang="en-US" spc="10" dirty="0"/>
              <a:t>, </a:t>
            </a:r>
            <a:r>
              <a:rPr lang="en-US" spc="10" dirty="0" err="1"/>
              <a:t>diffusione</a:t>
            </a:r>
            <a:r>
              <a:rPr lang="en-US" spc="10" dirty="0"/>
              <a:t>, </a:t>
            </a:r>
            <a:r>
              <a:rPr lang="en-US" spc="10" dirty="0" err="1"/>
              <a:t>offerta</a:t>
            </a:r>
            <a:r>
              <a:rPr lang="en-US" spc="10" dirty="0"/>
              <a:t>, </a:t>
            </a:r>
            <a:r>
              <a:rPr lang="en-US" spc="10" dirty="0" err="1"/>
              <a:t>cessione</a:t>
            </a:r>
            <a:r>
              <a:rPr lang="en-US" spc="10" dirty="0"/>
              <a:t> ad </a:t>
            </a:r>
            <a:r>
              <a:rPr lang="en-US" spc="10" dirty="0" err="1"/>
              <a:t>altri</a:t>
            </a:r>
            <a:r>
              <a:rPr lang="en-US" spc="10" dirty="0"/>
              <a:t>, </a:t>
            </a:r>
            <a:r>
              <a:rPr lang="en-US" spc="10" dirty="0" err="1"/>
              <a:t>anche</a:t>
            </a:r>
            <a:r>
              <a:rPr lang="en-US" spc="10" dirty="0"/>
              <a:t> a </a:t>
            </a:r>
            <a:r>
              <a:rPr lang="en-US" spc="10" dirty="0" err="1"/>
              <a:t>titolo</a:t>
            </a:r>
            <a:r>
              <a:rPr lang="en-US" spc="10" dirty="0"/>
              <a:t> </a:t>
            </a:r>
            <a:r>
              <a:rPr lang="en-US" spc="10" dirty="0" err="1"/>
              <a:t>gratuito</a:t>
            </a:r>
            <a:r>
              <a:rPr lang="en-US" spc="10" dirty="0"/>
              <a:t> di </a:t>
            </a:r>
            <a:r>
              <a:rPr lang="en-US" spc="10" dirty="0" err="1"/>
              <a:t>materiale</a:t>
            </a:r>
            <a:r>
              <a:rPr lang="en-US" spc="10" dirty="0"/>
              <a:t> </a:t>
            </a:r>
            <a:r>
              <a:rPr lang="en-US" spc="10" dirty="0" err="1"/>
              <a:t>pornografico</a:t>
            </a:r>
            <a:r>
              <a:rPr lang="en-US" spc="10" dirty="0"/>
              <a:t> </a:t>
            </a:r>
            <a:r>
              <a:rPr lang="en-US" spc="10" dirty="0" err="1"/>
              <a:t>utilizzando</a:t>
            </a:r>
            <a:r>
              <a:rPr lang="en-US" spc="10" dirty="0"/>
              <a:t> </a:t>
            </a:r>
            <a:r>
              <a:rPr lang="en-US" spc="10" dirty="0" err="1"/>
              <a:t>minori</a:t>
            </a:r>
            <a:r>
              <a:rPr lang="en-US" spc="10" dirty="0"/>
              <a:t> di </a:t>
            </a:r>
            <a:r>
              <a:rPr lang="en-US" spc="10" dirty="0" err="1"/>
              <a:t>anni</a:t>
            </a:r>
            <a:r>
              <a:rPr lang="en-US" spc="10" dirty="0"/>
              <a:t> 18)</a:t>
            </a:r>
          </a:p>
        </p:txBody>
      </p:sp>
      <p:sp>
        <p:nvSpPr>
          <p:cNvPr id="2" name="Rettangolo 1"/>
          <p:cNvSpPr/>
          <p:nvPr/>
        </p:nvSpPr>
        <p:spPr>
          <a:xfrm>
            <a:off x="4841885" y="1081936"/>
            <a:ext cx="6096000" cy="1754326"/>
          </a:xfrm>
          <a:prstGeom prst="rect">
            <a:avLst/>
          </a:prstGeom>
        </p:spPr>
        <p:txBody>
          <a:bodyPr>
            <a:spAutoFit/>
          </a:bodyPr>
          <a:lstStyle/>
          <a:p>
            <a:pPr algn="ctr">
              <a:lnSpc>
                <a:spcPct val="150000"/>
              </a:lnSpc>
              <a:defRPr/>
            </a:pPr>
            <a:r>
              <a:rPr lang="en-US" b="1" spc="10" dirty="0" err="1"/>
              <a:t>Detenzione</a:t>
            </a:r>
            <a:r>
              <a:rPr lang="en-US" b="1" spc="10" dirty="0"/>
              <a:t> di </a:t>
            </a:r>
            <a:r>
              <a:rPr lang="en-US" b="1" spc="10" dirty="0" err="1"/>
              <a:t>materiale</a:t>
            </a:r>
            <a:r>
              <a:rPr lang="en-US" b="1" spc="10" dirty="0"/>
              <a:t> </a:t>
            </a:r>
            <a:r>
              <a:rPr lang="en-US" b="1" spc="10" dirty="0" err="1"/>
              <a:t>pornografico</a:t>
            </a:r>
            <a:endParaRPr lang="en-US" b="1" spc="10" dirty="0"/>
          </a:p>
          <a:p>
            <a:pPr algn="just">
              <a:lnSpc>
                <a:spcPct val="150000"/>
              </a:lnSpc>
              <a:defRPr/>
            </a:pPr>
            <a:r>
              <a:rPr lang="en-US" spc="10" dirty="0"/>
              <a:t>(</a:t>
            </a:r>
            <a:r>
              <a:rPr lang="en-US" spc="10" dirty="0" err="1"/>
              <a:t>procurarsi</a:t>
            </a:r>
            <a:r>
              <a:rPr lang="en-US" spc="10" dirty="0"/>
              <a:t> o </a:t>
            </a:r>
            <a:r>
              <a:rPr lang="en-US" spc="10" dirty="0" err="1"/>
              <a:t>detenere</a:t>
            </a:r>
            <a:r>
              <a:rPr lang="en-US" spc="10" dirty="0"/>
              <a:t> </a:t>
            </a:r>
            <a:r>
              <a:rPr lang="en-US" spc="10" dirty="0" err="1"/>
              <a:t>consapevolmente</a:t>
            </a:r>
            <a:r>
              <a:rPr lang="en-US" spc="10" dirty="0"/>
              <a:t> </a:t>
            </a:r>
            <a:r>
              <a:rPr lang="en-US" spc="10" dirty="0" err="1"/>
              <a:t>materiale</a:t>
            </a:r>
            <a:r>
              <a:rPr lang="en-US" spc="10" dirty="0"/>
              <a:t> </a:t>
            </a:r>
            <a:r>
              <a:rPr lang="en-US" spc="10" dirty="0" err="1"/>
              <a:t>pornografico</a:t>
            </a:r>
            <a:r>
              <a:rPr lang="en-US" spc="10" dirty="0"/>
              <a:t> </a:t>
            </a:r>
            <a:r>
              <a:rPr lang="en-US" spc="10" dirty="0" err="1"/>
              <a:t>realizzato</a:t>
            </a:r>
            <a:r>
              <a:rPr lang="en-US" spc="10" dirty="0"/>
              <a:t> </a:t>
            </a:r>
            <a:r>
              <a:rPr lang="en-US" spc="10" dirty="0" err="1"/>
              <a:t>utilizzando</a:t>
            </a:r>
            <a:r>
              <a:rPr lang="en-US" spc="10" dirty="0"/>
              <a:t> </a:t>
            </a:r>
            <a:r>
              <a:rPr lang="en-US" spc="10" dirty="0" err="1"/>
              <a:t>minori</a:t>
            </a:r>
            <a:r>
              <a:rPr lang="en-US" spc="10" dirty="0"/>
              <a:t> </a:t>
            </a:r>
            <a:r>
              <a:rPr lang="en-US" spc="10" dirty="0" err="1"/>
              <a:t>degli</a:t>
            </a:r>
            <a:r>
              <a:rPr lang="en-US" spc="10" dirty="0"/>
              <a:t> </a:t>
            </a:r>
            <a:r>
              <a:rPr lang="en-US" spc="10" dirty="0" err="1"/>
              <a:t>anni</a:t>
            </a:r>
            <a:r>
              <a:rPr lang="en-US" spc="10" dirty="0"/>
              <a:t> 18)</a:t>
            </a:r>
          </a:p>
        </p:txBody>
      </p:sp>
    </p:spTree>
    <p:extLst>
      <p:ext uri="{BB962C8B-B14F-4D97-AF65-F5344CB8AC3E}">
        <p14:creationId xmlns:p14="http://schemas.microsoft.com/office/powerpoint/2010/main" val="18935015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8000"/>
            <a:lum/>
          </a:blip>
          <a:srcRect/>
          <a:stretch>
            <a:fillRect t="-9000" b="-9000"/>
          </a:stretch>
        </a:blipFill>
        <a:effectLst/>
      </p:bgPr>
    </p:bg>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normAutofit lnSpcReduction="10000"/>
          </a:bodyPr>
          <a:lstStyle/>
          <a:p>
            <a:pPr>
              <a:defRPr/>
            </a:pPr>
            <a:fld id="{EB4A955C-8734-524F-BF46-C80A13DD8EF3}" type="slidenum">
              <a:rPr lang="it-IT" smtClean="0"/>
              <a:pPr>
                <a:defRPr/>
              </a:pPr>
              <a:t>14</a:t>
            </a:fld>
            <a:endParaRPr lang="it-IT"/>
          </a:p>
        </p:txBody>
      </p:sp>
      <p:sp>
        <p:nvSpPr>
          <p:cNvPr id="5" name="Rettangolo 14">
            <a:hlinkClick r:id="rId3" action="ppaction://hlinkfile"/>
          </p:cNvPr>
          <p:cNvSpPr txBox="1">
            <a:spLocks/>
          </p:cNvSpPr>
          <p:nvPr/>
        </p:nvSpPr>
        <p:spPr bwMode="auto">
          <a:xfrm>
            <a:off x="3560323" y="272374"/>
            <a:ext cx="3839339" cy="1653325"/>
          </a:xfrm>
          <a:prstGeom prst="rect">
            <a:avLst/>
          </a:prstGeom>
          <a:solidFill>
            <a:schemeClr val="bg2">
              <a:lumMod val="90000"/>
            </a:schemeClr>
          </a:solidFill>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anchor="ctr"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lt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lt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lt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lt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lt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lt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lt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lt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lt1"/>
                </a:solidFill>
                <a:latin typeface="+mn-lt"/>
                <a:ea typeface="+mn-ea"/>
                <a:cs typeface="+mn-cs"/>
              </a:defRPr>
            </a:lvl9pPr>
          </a:lstStyle>
          <a:p>
            <a:pPr marL="0" indent="0" algn="ctr" fontAlgn="auto">
              <a:spcBef>
                <a:spcPts val="0"/>
              </a:spcBef>
              <a:spcAft>
                <a:spcPts val="0"/>
              </a:spcAft>
              <a:buNone/>
              <a:defRPr/>
            </a:pPr>
            <a:r>
              <a:rPr lang="it-IT" sz="2000" b="1" dirty="0" smtClean="0">
                <a:solidFill>
                  <a:schemeClr val="tx1"/>
                </a:solidFill>
              </a:rPr>
              <a:t>ADESCAMENTO DI MINORENNI</a:t>
            </a:r>
          </a:p>
          <a:p>
            <a:pPr marL="0" indent="0" algn="ctr" fontAlgn="auto">
              <a:spcBef>
                <a:spcPts val="0"/>
              </a:spcBef>
              <a:spcAft>
                <a:spcPts val="0"/>
              </a:spcAft>
              <a:buNone/>
              <a:defRPr/>
            </a:pPr>
            <a:endParaRPr lang="it-IT" sz="2000" b="1" dirty="0">
              <a:solidFill>
                <a:schemeClr val="tx1"/>
              </a:solidFill>
            </a:endParaRPr>
          </a:p>
          <a:p>
            <a:pPr marL="0" indent="0" algn="ctr" fontAlgn="auto">
              <a:spcBef>
                <a:spcPts val="0"/>
              </a:spcBef>
              <a:spcAft>
                <a:spcPts val="0"/>
              </a:spcAft>
              <a:buNone/>
              <a:defRPr/>
            </a:pPr>
            <a:r>
              <a:rPr lang="it-IT" sz="2000" b="1" dirty="0" smtClean="0">
                <a:solidFill>
                  <a:schemeClr val="tx1"/>
                </a:solidFill>
              </a:rPr>
              <a:t>ART. 600 UNDECIES C.P.</a:t>
            </a:r>
            <a:endParaRPr lang="it-IT" sz="1800" b="1" dirty="0">
              <a:solidFill>
                <a:schemeClr val="tx1"/>
              </a:solidFill>
            </a:endParaRPr>
          </a:p>
          <a:p>
            <a:pPr marL="0" indent="0" algn="ctr" fontAlgn="auto">
              <a:spcBef>
                <a:spcPts val="0"/>
              </a:spcBef>
              <a:spcAft>
                <a:spcPts val="0"/>
              </a:spcAft>
              <a:buNone/>
              <a:defRPr/>
            </a:pPr>
            <a:endParaRPr lang="it-IT" sz="2000" b="1" dirty="0" smtClean="0">
              <a:solidFill>
                <a:schemeClr val="tx1"/>
              </a:solidFill>
            </a:endParaRPr>
          </a:p>
        </p:txBody>
      </p:sp>
      <p:sp>
        <p:nvSpPr>
          <p:cNvPr id="6" name="CasellaDiTesto 5"/>
          <p:cNvSpPr txBox="1"/>
          <p:nvPr/>
        </p:nvSpPr>
        <p:spPr>
          <a:xfrm>
            <a:off x="522798" y="2314078"/>
            <a:ext cx="10287000" cy="4154984"/>
          </a:xfrm>
          <a:prstGeom prst="rect">
            <a:avLst/>
          </a:prstGeom>
          <a:noFill/>
        </p:spPr>
        <p:txBody>
          <a:bodyPr wrap="square" rtlCol="0">
            <a:spAutoFit/>
          </a:bodyPr>
          <a:lstStyle/>
          <a:p>
            <a:pPr algn="just"/>
            <a:r>
              <a:rPr lang="it-IT" sz="2400" dirty="0"/>
              <a:t>Chiunque, allo scopo di commettere i reati di cui agli articoli </a:t>
            </a:r>
            <a:r>
              <a:rPr lang="it-IT" sz="2400" u="sng" dirty="0">
                <a:hlinkClick r:id="rId4"/>
              </a:rPr>
              <a:t>600, </a:t>
            </a:r>
            <a:r>
              <a:rPr lang="it-IT" sz="2400" u="sng" dirty="0">
                <a:hlinkClick r:id="rId5"/>
              </a:rPr>
              <a:t>600 bis, </a:t>
            </a:r>
            <a:r>
              <a:rPr lang="it-IT" sz="2400" u="sng" dirty="0">
                <a:hlinkClick r:id="rId6"/>
              </a:rPr>
              <a:t>600 </a:t>
            </a:r>
            <a:r>
              <a:rPr lang="it-IT" sz="2400" dirty="0">
                <a:hlinkClick r:id="rId6"/>
              </a:rPr>
              <a:t>ter e </a:t>
            </a:r>
            <a:r>
              <a:rPr lang="it-IT" sz="2400" dirty="0">
                <a:hlinkClick r:id="rId7"/>
              </a:rPr>
              <a:t>600 quater, anche se relativi al materiale pornografico di cui all'articolo 600-quater.1, </a:t>
            </a:r>
            <a:r>
              <a:rPr lang="it-IT" sz="2400" dirty="0">
                <a:hlinkClick r:id="rId8"/>
              </a:rPr>
              <a:t>600 quinquies, </a:t>
            </a:r>
            <a:r>
              <a:rPr lang="it-IT" sz="2400" dirty="0">
                <a:hlinkClick r:id="rId9"/>
              </a:rPr>
              <a:t>609 bis, </a:t>
            </a:r>
            <a:r>
              <a:rPr lang="it-IT" sz="2400" dirty="0">
                <a:hlinkClick r:id="rId10"/>
              </a:rPr>
              <a:t>609 quater, </a:t>
            </a:r>
            <a:r>
              <a:rPr lang="it-IT" sz="2400" dirty="0">
                <a:hlinkClick r:id="rId11"/>
              </a:rPr>
              <a:t>609 quinquies e </a:t>
            </a:r>
            <a:r>
              <a:rPr lang="it-IT" sz="2400" dirty="0">
                <a:hlinkClick r:id="rId12"/>
              </a:rPr>
              <a:t>609 octies, adesca un minore di anni sedici , è punito, se il fatto non costituisce più grave reato, con la reclusione da uno a tre anni. </a:t>
            </a:r>
          </a:p>
          <a:p>
            <a:pPr algn="just"/>
            <a:endParaRPr lang="it-IT" sz="2400" dirty="0">
              <a:hlinkClick r:id="rId12"/>
            </a:endParaRPr>
          </a:p>
          <a:p>
            <a:pPr algn="just"/>
            <a:r>
              <a:rPr lang="it-IT" sz="2400" dirty="0">
                <a:hlinkClick r:id="rId12"/>
              </a:rPr>
              <a:t>Per adescamento si intende qualsiasi atto volto a carpire la fiducia del minore attraverso artifici, lusinghe o minacce posti in essere anche mediante l'utilizzo della rete internet o di altre reti o mezzi di comunicazione.</a:t>
            </a:r>
            <a:endParaRPr lang="it-IT" sz="2400" dirty="0"/>
          </a:p>
        </p:txBody>
      </p:sp>
    </p:spTree>
    <p:extLst>
      <p:ext uri="{BB962C8B-B14F-4D97-AF65-F5344CB8AC3E}">
        <p14:creationId xmlns:p14="http://schemas.microsoft.com/office/powerpoint/2010/main" val="15239945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5" name="Rettangolo 14">
            <a:hlinkClick r:id="rId2" action="ppaction://hlinkfile"/>
          </p:cNvPr>
          <p:cNvSpPr txBox="1">
            <a:spLocks noGrp="1"/>
          </p:cNvSpPr>
          <p:nvPr>
            <p:ph type="title"/>
          </p:nvPr>
        </p:nvSpPr>
        <p:spPr bwMode="auto">
          <a:xfrm>
            <a:off x="3457614" y="216968"/>
            <a:ext cx="5822574" cy="1300547"/>
          </a:xfrm>
          <a:prstGeom prst="rect">
            <a:avLst/>
          </a:prstGeom>
          <a:solidFill>
            <a:schemeClr val="accent5">
              <a:lumMod val="60000"/>
              <a:lumOff val="40000"/>
            </a:schemeClr>
          </a:solidFill>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ctr" anchorCtr="0" compatLnSpc="1">
            <a:prstTxWarp prst="textNoShape">
              <a:avLst/>
            </a:prstTxWarp>
            <a:normAutofit/>
          </a:bodyPr>
          <a:lstStyle>
            <a:lvl1pPr marL="342900" indent="-342900" algn="l" defTabSz="457200" rtl="0" eaLnBrk="0" fontAlgn="base" hangingPunct="0">
              <a:spcBef>
                <a:spcPct val="20000"/>
              </a:spcBef>
              <a:spcAft>
                <a:spcPct val="0"/>
              </a:spcAft>
              <a:buFont typeface="Arial" charset="0"/>
              <a:buChar char="•"/>
              <a:defRPr sz="3200" kern="1200">
                <a:solidFill>
                  <a:schemeClr val="lt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lt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lt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lt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lt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lt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lt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lt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lt1"/>
                </a:solidFill>
                <a:latin typeface="+mn-lt"/>
                <a:ea typeface="+mn-ea"/>
                <a:cs typeface="+mn-cs"/>
              </a:defRPr>
            </a:lvl9pPr>
          </a:lstStyle>
          <a:p>
            <a:pPr marL="0" indent="0" algn="ctr" fontAlgn="auto">
              <a:spcBef>
                <a:spcPts val="0"/>
              </a:spcBef>
              <a:spcAft>
                <a:spcPts val="0"/>
              </a:spcAft>
              <a:buNone/>
              <a:defRPr/>
            </a:pPr>
            <a:r>
              <a:rPr lang="it-IT" sz="2400" dirty="0">
                <a:solidFill>
                  <a:schemeClr val="tx1"/>
                </a:solidFill>
              </a:rPr>
              <a:t/>
            </a:r>
            <a:br>
              <a:rPr lang="it-IT" sz="2400" dirty="0">
                <a:solidFill>
                  <a:schemeClr val="tx1"/>
                </a:solidFill>
              </a:rPr>
            </a:br>
            <a:r>
              <a:rPr lang="it-IT" sz="2400" b="1" dirty="0" smtClean="0">
                <a:solidFill>
                  <a:schemeClr val="tx1"/>
                </a:solidFill>
              </a:rPr>
              <a:t>ISTIGAZIONE AL SUICIDIO</a:t>
            </a:r>
            <a:r>
              <a:rPr lang="it-IT" sz="2400" dirty="0" smtClean="0">
                <a:solidFill>
                  <a:schemeClr val="tx1"/>
                </a:solidFill>
              </a:rPr>
              <a:t/>
            </a:r>
            <a:br>
              <a:rPr lang="it-IT" sz="2400" dirty="0" smtClean="0">
                <a:solidFill>
                  <a:schemeClr val="tx1"/>
                </a:solidFill>
              </a:rPr>
            </a:br>
            <a:r>
              <a:rPr lang="it-IT" sz="2400" dirty="0">
                <a:solidFill>
                  <a:schemeClr val="tx1"/>
                </a:solidFill>
              </a:rPr>
              <a:t> Art. 580 c.p.</a:t>
            </a:r>
            <a:r>
              <a:rPr lang="it-IT" sz="2400" dirty="0" smtClean="0">
                <a:solidFill>
                  <a:schemeClr val="tx1"/>
                </a:solidFill>
              </a:rPr>
              <a:t> </a:t>
            </a:r>
            <a:endParaRPr lang="it-IT" sz="2400" dirty="0">
              <a:solidFill>
                <a:schemeClr val="tx1"/>
              </a:solidFill>
            </a:endParaRPr>
          </a:p>
        </p:txBody>
      </p:sp>
      <p:sp>
        <p:nvSpPr>
          <p:cNvPr id="3" name="Segnaposto contenuto 2"/>
          <p:cNvSpPr>
            <a:spLocks noGrp="1"/>
          </p:cNvSpPr>
          <p:nvPr>
            <p:ph idx="1"/>
          </p:nvPr>
        </p:nvSpPr>
        <p:spPr>
          <a:xfrm>
            <a:off x="0" y="1901952"/>
            <a:ext cx="11020465" cy="4863973"/>
          </a:xfrm>
        </p:spPr>
        <p:txBody>
          <a:bodyPr>
            <a:normAutofit fontScale="85000" lnSpcReduction="10000"/>
          </a:bodyPr>
          <a:lstStyle/>
          <a:p>
            <a:pPr algn="just">
              <a:lnSpc>
                <a:spcPct val="150000"/>
              </a:lnSpc>
            </a:pPr>
            <a:r>
              <a:rPr lang="it-IT" sz="2600" dirty="0"/>
              <a:t>Chiunque </a:t>
            </a:r>
            <a:r>
              <a:rPr lang="it-IT" sz="2600" dirty="0">
                <a:hlinkClick r:id="rId3"/>
              </a:rPr>
              <a:t>determina altri al suicidio o rafforza l'altrui proposito di suicidio, ovvero ne agevola in qualsiasi modo </a:t>
            </a:r>
            <a:r>
              <a:rPr lang="it-IT" sz="2600" dirty="0" smtClean="0">
                <a:hlinkClick r:id="rId3"/>
              </a:rPr>
              <a:t>l'esecuzione, </a:t>
            </a:r>
            <a:r>
              <a:rPr lang="it-IT" sz="2600" dirty="0">
                <a:hlinkClick r:id="rId3"/>
              </a:rPr>
              <a:t>è punito, </a:t>
            </a:r>
            <a:endParaRPr lang="it-IT" sz="2600" dirty="0" smtClean="0">
              <a:hlinkClick r:id="rId3"/>
            </a:endParaRPr>
          </a:p>
          <a:p>
            <a:pPr lvl="1" algn="just">
              <a:lnSpc>
                <a:spcPct val="150000"/>
              </a:lnSpc>
            </a:pPr>
            <a:r>
              <a:rPr lang="it-IT" sz="2300" dirty="0" smtClean="0">
                <a:hlinkClick r:id="rId3"/>
              </a:rPr>
              <a:t>se </a:t>
            </a:r>
            <a:r>
              <a:rPr lang="it-IT" sz="2300" dirty="0">
                <a:hlinkClick r:id="rId3"/>
              </a:rPr>
              <a:t>il suicidio avviene, con la reclusione </a:t>
            </a:r>
            <a:r>
              <a:rPr lang="it-IT" sz="2300" b="1" dirty="0">
                <a:hlinkClick r:id="rId3"/>
              </a:rPr>
              <a:t>da cinque a dodici anni. </a:t>
            </a:r>
            <a:endParaRPr lang="it-IT" sz="2300" b="1" dirty="0" smtClean="0">
              <a:hlinkClick r:id="rId3"/>
            </a:endParaRPr>
          </a:p>
          <a:p>
            <a:pPr lvl="1" algn="just">
              <a:lnSpc>
                <a:spcPct val="150000"/>
              </a:lnSpc>
            </a:pPr>
            <a:r>
              <a:rPr lang="it-IT" sz="2300" dirty="0" smtClean="0">
                <a:hlinkClick r:id="rId3"/>
              </a:rPr>
              <a:t>Se </a:t>
            </a:r>
            <a:r>
              <a:rPr lang="it-IT" sz="2300" dirty="0">
                <a:hlinkClick r:id="rId3"/>
              </a:rPr>
              <a:t>il suicidio non avviene, è punito con la reclusione da </a:t>
            </a:r>
            <a:r>
              <a:rPr lang="it-IT" sz="2300" b="1" dirty="0">
                <a:hlinkClick r:id="rId3"/>
              </a:rPr>
              <a:t>uno a cinque anni</a:t>
            </a:r>
            <a:r>
              <a:rPr lang="it-IT" sz="2300" dirty="0">
                <a:hlinkClick r:id="rId3"/>
              </a:rPr>
              <a:t>, sempre che dal tentativo di suicidio derivi una lesione personale grave o gravissima [</a:t>
            </a:r>
            <a:r>
              <a:rPr lang="it-IT" sz="2300" dirty="0">
                <a:hlinkClick r:id="rId4"/>
              </a:rPr>
              <a:t>583</a:t>
            </a:r>
            <a:r>
              <a:rPr lang="it-IT" sz="2300" dirty="0" smtClean="0">
                <a:hlinkClick r:id="rId4"/>
              </a:rPr>
              <a:t>].</a:t>
            </a:r>
            <a:endParaRPr lang="it-IT" sz="2300" dirty="0">
              <a:hlinkClick r:id="rId4"/>
            </a:endParaRPr>
          </a:p>
          <a:p>
            <a:pPr algn="just">
              <a:lnSpc>
                <a:spcPct val="150000"/>
              </a:lnSpc>
            </a:pPr>
            <a:r>
              <a:rPr lang="it-IT" sz="2300" b="1" dirty="0"/>
              <a:t>Le pene sono </a:t>
            </a:r>
            <a:r>
              <a:rPr lang="it-IT" sz="2300" b="1" dirty="0" smtClean="0"/>
              <a:t>aumentate</a:t>
            </a:r>
            <a:r>
              <a:rPr lang="it-IT" sz="2300" b="1" dirty="0" smtClean="0">
                <a:hlinkClick r:id="rId5"/>
              </a:rPr>
              <a:t> </a:t>
            </a:r>
            <a:r>
              <a:rPr lang="it-IT" sz="2300" b="1" dirty="0">
                <a:hlinkClick r:id="rId5"/>
              </a:rPr>
              <a:t>se la persona istigata o eccitata o aiutata si trova in una delle condizioni indicate nei numeri 1 </a:t>
            </a:r>
            <a:r>
              <a:rPr lang="it-IT" sz="2300" b="1" dirty="0" smtClean="0">
                <a:hlinkClick r:id="rId5"/>
              </a:rPr>
              <a:t>( minore di anni 14) e </a:t>
            </a:r>
            <a:r>
              <a:rPr lang="it-IT" sz="2300" b="1" dirty="0">
                <a:hlinkClick r:id="rId5"/>
              </a:rPr>
              <a:t>2 dell'articolo precedente</a:t>
            </a:r>
            <a:r>
              <a:rPr lang="it-IT" sz="2300" dirty="0">
                <a:hlinkClick r:id="rId5"/>
              </a:rPr>
              <a:t>. Nondimeno, se la persona suddetta è minore degli anni quattordici o comunque è priva della </a:t>
            </a:r>
            <a:r>
              <a:rPr lang="it-IT" sz="2300" dirty="0">
                <a:hlinkClick r:id="rId6"/>
              </a:rPr>
              <a:t>capacità d'intendere o di </a:t>
            </a:r>
            <a:r>
              <a:rPr lang="it-IT" sz="2300" dirty="0" smtClean="0">
                <a:hlinkClick r:id="rId6"/>
              </a:rPr>
              <a:t>volere</a:t>
            </a:r>
            <a:r>
              <a:rPr lang="it-IT" sz="2300" dirty="0" smtClean="0">
                <a:hlinkClick r:id="rId7"/>
              </a:rPr>
              <a:t>, </a:t>
            </a:r>
            <a:r>
              <a:rPr lang="it-IT" sz="2300" dirty="0">
                <a:hlinkClick r:id="rId7"/>
              </a:rPr>
              <a:t>si applicano le disposizioni relative </a:t>
            </a:r>
            <a:r>
              <a:rPr lang="it-IT" sz="2300" dirty="0" smtClean="0">
                <a:hlinkClick r:id="rId7"/>
              </a:rPr>
              <a:t>all'omicidio</a:t>
            </a:r>
            <a:r>
              <a:rPr lang="it-IT" sz="2300" dirty="0" smtClean="0">
                <a:hlinkClick r:id="rId8"/>
              </a:rPr>
              <a:t>.</a:t>
            </a:r>
            <a:endParaRPr lang="it-IT" sz="2300" dirty="0">
              <a:hlinkClick r:id="rId8"/>
            </a:endParaRPr>
          </a:p>
          <a:p>
            <a:pPr>
              <a:lnSpc>
                <a:spcPct val="150000"/>
              </a:lnSpc>
            </a:pPr>
            <a:endParaRPr lang="it-IT" dirty="0"/>
          </a:p>
        </p:txBody>
      </p:sp>
      <p:sp>
        <p:nvSpPr>
          <p:cNvPr id="4" name="Segnaposto numero diapositiva 3"/>
          <p:cNvSpPr>
            <a:spLocks noGrp="1"/>
          </p:cNvSpPr>
          <p:nvPr>
            <p:ph type="sldNum" sz="quarter" idx="12"/>
          </p:nvPr>
        </p:nvSpPr>
        <p:spPr/>
        <p:txBody>
          <a:bodyPr>
            <a:normAutofit lnSpcReduction="10000"/>
          </a:bodyPr>
          <a:lstStyle/>
          <a:p>
            <a:pPr>
              <a:defRPr/>
            </a:pPr>
            <a:fld id="{BC981527-0E0C-BE4D-B233-2B61E61C29B7}" type="slidenum">
              <a:rPr lang="it-IT" smtClean="0"/>
              <a:pPr>
                <a:defRPr/>
              </a:pPr>
              <a:t>15</a:t>
            </a:fld>
            <a:endParaRPr lang="it-IT"/>
          </a:p>
        </p:txBody>
      </p:sp>
    </p:spTree>
    <p:extLst>
      <p:ext uri="{BB962C8B-B14F-4D97-AF65-F5344CB8AC3E}">
        <p14:creationId xmlns:p14="http://schemas.microsoft.com/office/powerpoint/2010/main" val="7381709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7000"/>
            <a:lum/>
          </a:blip>
          <a:srcRect/>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390553" y="0"/>
            <a:ext cx="10357658" cy="789272"/>
          </a:xfrm>
        </p:spPr>
        <p:txBody>
          <a:bodyPr>
            <a:normAutofit/>
          </a:bodyPr>
          <a:lstStyle/>
          <a:p>
            <a:r>
              <a:rPr lang="it-IT" sz="3600" dirty="0" smtClean="0"/>
              <a:t>NOVITA LEGISLATIVE: IL REVENGE PORN</a:t>
            </a:r>
            <a:endParaRPr lang="it-IT" sz="3600" dirty="0"/>
          </a:p>
        </p:txBody>
      </p:sp>
      <p:sp>
        <p:nvSpPr>
          <p:cNvPr id="3" name="Segnaposto contenuto 2"/>
          <p:cNvSpPr>
            <a:spLocks noGrp="1"/>
          </p:cNvSpPr>
          <p:nvPr>
            <p:ph idx="1"/>
          </p:nvPr>
        </p:nvSpPr>
        <p:spPr>
          <a:xfrm>
            <a:off x="352927" y="789272"/>
            <a:ext cx="10395284" cy="5493839"/>
          </a:xfrm>
        </p:spPr>
        <p:txBody>
          <a:bodyPr>
            <a:noAutofit/>
          </a:bodyPr>
          <a:lstStyle/>
          <a:p>
            <a:pPr marL="0" indent="0">
              <a:buNone/>
            </a:pPr>
            <a:r>
              <a:rPr lang="it-IT" dirty="0"/>
              <a:t>La legge 19 luglio 2019 n. 69, all’articolo 10 ha introdotto anche in Italia il reato di </a:t>
            </a:r>
            <a:r>
              <a:rPr lang="it-IT" dirty="0" err="1"/>
              <a:t>revenge</a:t>
            </a:r>
            <a:r>
              <a:rPr lang="it-IT" dirty="0"/>
              <a:t> </a:t>
            </a:r>
            <a:r>
              <a:rPr lang="it-IT" dirty="0" err="1"/>
              <a:t>porn</a:t>
            </a:r>
            <a:r>
              <a:rPr lang="it-IT" dirty="0"/>
              <a:t>, con la denominazione di diffusione illecita di immagini o di video sessualmente </a:t>
            </a:r>
            <a:r>
              <a:rPr lang="it-IT" dirty="0" smtClean="0"/>
              <a:t>espliciti.</a:t>
            </a:r>
          </a:p>
          <a:p>
            <a:pPr marL="0" indent="0">
              <a:buNone/>
            </a:pPr>
            <a:r>
              <a:rPr lang="it-IT" dirty="0" smtClean="0"/>
              <a:t>L’articolo </a:t>
            </a:r>
            <a:r>
              <a:rPr lang="it-IT" dirty="0"/>
              <a:t>612 ter del codice penale rubricato “Diffusione illecita di immagini o video sessualmente espliciti (</a:t>
            </a:r>
            <a:r>
              <a:rPr lang="it-IT" dirty="0" err="1"/>
              <a:t>revenge</a:t>
            </a:r>
            <a:r>
              <a:rPr lang="it-IT" dirty="0"/>
              <a:t> </a:t>
            </a:r>
            <a:r>
              <a:rPr lang="it-IT" dirty="0" err="1"/>
              <a:t>porn</a:t>
            </a:r>
            <a:r>
              <a:rPr lang="it-IT" dirty="0" smtClean="0"/>
              <a:t>):</a:t>
            </a:r>
            <a:endParaRPr lang="it-IT" dirty="0"/>
          </a:p>
          <a:p>
            <a:pPr marL="0" indent="0">
              <a:buNone/>
            </a:pPr>
            <a:r>
              <a:rPr lang="it-IT" sz="1600" i="1" dirty="0"/>
              <a:t>Salvo che il fatto costituisca più grave reato, chiunque, dopo averli realizzati o sottratti, invia, consegna, cede, pubblica o diffonde immagini o video di organi sessuali o a contenuto sessualmente esplicito, destinati a rimanere privati, senza il consenso delle persone rappresentate, è punito con la reclusione da uno a sei anni e la multa da 5.000 a 15.000 euro.</a:t>
            </a:r>
            <a:endParaRPr lang="it-IT" sz="1600" dirty="0"/>
          </a:p>
          <a:p>
            <a:pPr marL="0" indent="0">
              <a:buNone/>
            </a:pPr>
            <a:r>
              <a:rPr lang="it-IT" sz="1600" i="1" dirty="0"/>
              <a:t>La stessa pena si applica a chi, avendo ricevuto o comunque acquisito le immagini o i video li invia, consegna, cede, pubblica o diffonde senza il consenso delle persone rappresentate al fine di recare loro nocumento.</a:t>
            </a:r>
            <a:endParaRPr lang="it-IT" sz="1600" dirty="0"/>
          </a:p>
          <a:p>
            <a:pPr marL="0" indent="0">
              <a:buNone/>
            </a:pPr>
            <a:r>
              <a:rPr lang="it-IT" sz="1600" i="1" dirty="0"/>
              <a:t>La pena è aumentata se i fatti sono commessi dal coniuge, anche separato o divorziato, o da persona che è o è stata legata da relazione affettiva alla persona offesa ovvero se i fatti sono commessi attraverso strumenti informatici o telematici.</a:t>
            </a:r>
            <a:endParaRPr lang="it-IT" sz="1600" dirty="0"/>
          </a:p>
          <a:p>
            <a:pPr marL="0" indent="0">
              <a:buNone/>
            </a:pPr>
            <a:r>
              <a:rPr lang="it-IT" sz="1600" i="1" dirty="0"/>
              <a:t>La pena è aumentata da un terzo alla metà se i fatti sono commessi in danno di persona in condizione di inferiorità fisica o psichica o in danno di una donna in stato di gravidanza.</a:t>
            </a:r>
            <a:endParaRPr lang="it-IT" sz="1600" dirty="0"/>
          </a:p>
          <a:p>
            <a:pPr marL="0" indent="0">
              <a:buNone/>
            </a:pPr>
            <a:r>
              <a:rPr lang="it-IT" sz="1600" i="1" dirty="0"/>
              <a:t> Il delitto è punito a querela della persona offesa. Il termine per la proposizione della querela è di sei mesi. La remissione della querela può essere soltanto processuale. Si procederà tuttavia d’ufficio nei casi di cui al quarto comma, nonché quando il fatto è connesso con altro delitto per il quale si deve procedere d’ufficio</a:t>
            </a:r>
            <a:r>
              <a:rPr lang="it-IT" sz="1600" dirty="0" smtClean="0"/>
              <a:t>.</a:t>
            </a:r>
            <a:endParaRPr lang="it-IT" sz="1600" dirty="0"/>
          </a:p>
        </p:txBody>
      </p:sp>
    </p:spTree>
    <p:extLst>
      <p:ext uri="{BB962C8B-B14F-4D97-AF65-F5344CB8AC3E}">
        <p14:creationId xmlns:p14="http://schemas.microsoft.com/office/powerpoint/2010/main" val="11659864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653142" y="3884579"/>
            <a:ext cx="10649712" cy="1325562"/>
          </a:xfrm>
        </p:spPr>
        <p:txBody>
          <a:bodyPr>
            <a:normAutofit fontScale="90000"/>
          </a:bodyPr>
          <a:lstStyle/>
          <a:p>
            <a:pPr algn="ctr"/>
            <a:r>
              <a:rPr lang="it-IT" sz="3600" dirty="0" smtClean="0"/>
              <a:t>REATO </a:t>
            </a:r>
            <a:r>
              <a:rPr lang="it-IT" sz="3600" dirty="0" smtClean="0"/>
              <a:t>DI  REVENGE PORN </a:t>
            </a:r>
            <a:r>
              <a:rPr lang="it-IT" sz="3600" dirty="0" smtClean="0"/>
              <a:t/>
            </a:r>
            <a:br>
              <a:rPr lang="it-IT" sz="3600" dirty="0" smtClean="0"/>
            </a:br>
            <a:r>
              <a:rPr lang="it-IT" sz="3600" dirty="0"/>
              <a:t/>
            </a:r>
            <a:br>
              <a:rPr lang="it-IT" sz="3600" dirty="0"/>
            </a:br>
            <a:r>
              <a:rPr lang="it-IT" sz="3600" dirty="0" smtClean="0"/>
              <a:t>disciplinato dall</a:t>
            </a:r>
            <a:r>
              <a:rPr lang="it-IT" sz="3600" dirty="0" smtClean="0"/>
              <a:t>’articolo </a:t>
            </a:r>
            <a:r>
              <a:rPr lang="it-IT" sz="3600" dirty="0"/>
              <a:t>612 ter del codice penale </a:t>
            </a:r>
            <a:r>
              <a:rPr lang="it-IT" sz="3600" dirty="0" smtClean="0"/>
              <a:t>“</a:t>
            </a:r>
            <a:r>
              <a:rPr lang="it-IT" sz="3600" dirty="0"/>
              <a:t>Diffusione illecita di immagini o video sessualmente </a:t>
            </a:r>
            <a:r>
              <a:rPr lang="it-IT" sz="3600" dirty="0" smtClean="0"/>
              <a:t>espliciti</a:t>
            </a:r>
            <a:r>
              <a:rPr lang="it-IT" sz="4000" dirty="0"/>
              <a:t/>
            </a:r>
            <a:br>
              <a:rPr lang="it-IT" sz="4000" dirty="0"/>
            </a:br>
            <a:endParaRPr lang="it-IT" sz="4000" dirty="0"/>
          </a:p>
        </p:txBody>
      </p:sp>
    </p:spTree>
    <p:extLst>
      <p:ext uri="{BB962C8B-B14F-4D97-AF65-F5344CB8AC3E}">
        <p14:creationId xmlns:p14="http://schemas.microsoft.com/office/powerpoint/2010/main" val="6002424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CONDOTTA PUNITA</a:t>
            </a:r>
            <a:endParaRPr lang="it-IT" dirty="0"/>
          </a:p>
        </p:txBody>
      </p:sp>
      <p:sp>
        <p:nvSpPr>
          <p:cNvPr id="3" name="Segnaposto contenuto 2"/>
          <p:cNvSpPr>
            <a:spLocks noGrp="1"/>
          </p:cNvSpPr>
          <p:nvPr>
            <p:ph idx="1"/>
          </p:nvPr>
        </p:nvSpPr>
        <p:spPr>
          <a:xfrm>
            <a:off x="382385" y="1828800"/>
            <a:ext cx="10224655" cy="4351337"/>
          </a:xfrm>
        </p:spPr>
        <p:txBody>
          <a:bodyPr>
            <a:normAutofit lnSpcReduction="10000"/>
          </a:bodyPr>
          <a:lstStyle/>
          <a:p>
            <a:pPr marL="0" indent="0">
              <a:buNone/>
            </a:pPr>
            <a:r>
              <a:rPr lang="it-IT" dirty="0" smtClean="0"/>
              <a:t>la </a:t>
            </a:r>
            <a:r>
              <a:rPr lang="it-IT" dirty="0"/>
              <a:t>diffusione illecita di immagini o di video sessualmente espliciti, </a:t>
            </a:r>
            <a:r>
              <a:rPr lang="it-IT" b="1" u="sng" dirty="0"/>
              <a:t>sottoponendo alla stessa </a:t>
            </a:r>
            <a:r>
              <a:rPr lang="it-IT" b="1" u="sng" dirty="0" smtClean="0"/>
              <a:t>pena</a:t>
            </a:r>
            <a:r>
              <a:rPr lang="it-IT" dirty="0" smtClean="0"/>
              <a:t>:</a:t>
            </a:r>
          </a:p>
          <a:p>
            <a:r>
              <a:rPr lang="it-IT" dirty="0" smtClean="0"/>
              <a:t>chi </a:t>
            </a:r>
            <a:r>
              <a:rPr lang="it-IT" dirty="0"/>
              <a:t>ha realizzato o sottratto le immagini compromettenti e le ha diffuse (ad esempio il fidanzato che scatta alcune foto alla fidanzata e poi le pubblica</a:t>
            </a:r>
            <a:r>
              <a:rPr lang="it-IT" dirty="0" smtClean="0"/>
              <a:t>)</a:t>
            </a:r>
          </a:p>
          <a:p>
            <a:r>
              <a:rPr lang="it-IT" dirty="0" smtClean="0"/>
              <a:t>chi</a:t>
            </a:r>
            <a:r>
              <a:rPr lang="it-IT" dirty="0"/>
              <a:t>, ricevendo o acquistando le immagini o i video in questione li invia, consegna, cede, pubblica o diffonde senza il consenso delle persone rappresentate al fine di </a:t>
            </a:r>
            <a:r>
              <a:rPr lang="it-IT" dirty="0" smtClean="0"/>
              <a:t>danneggiarli</a:t>
            </a:r>
          </a:p>
          <a:p>
            <a:r>
              <a:rPr lang="it-IT" dirty="0" smtClean="0"/>
              <a:t>Chi, </a:t>
            </a:r>
            <a:r>
              <a:rPr lang="it-IT" dirty="0"/>
              <a:t>entrato in possesso dei contenuti, contribuisca alla loro diffusione</a:t>
            </a:r>
            <a:r>
              <a:rPr lang="it-IT" dirty="0" smtClean="0"/>
              <a:t>.</a:t>
            </a:r>
            <a:endParaRPr lang="it-IT" dirty="0"/>
          </a:p>
          <a:p>
            <a:pPr marL="0" indent="0">
              <a:buNone/>
            </a:pPr>
            <a:r>
              <a:rPr lang="it-IT" dirty="0"/>
              <a:t>Ad esempio:</a:t>
            </a:r>
          </a:p>
          <a:p>
            <a:pPr marL="0" indent="0" algn="just">
              <a:buNone/>
            </a:pPr>
            <a:r>
              <a:rPr lang="it-IT" dirty="0"/>
              <a:t>Caia, per vendicarsi del fidanzato che l’ha tradita, pubblica in rete alcune immagini compromettenti del ragazzo.</a:t>
            </a:r>
          </a:p>
          <a:p>
            <a:pPr marL="0" indent="0" algn="just">
              <a:buNone/>
            </a:pPr>
            <a:r>
              <a:rPr lang="it-IT" dirty="0"/>
              <a:t>Tizio, amico di </a:t>
            </a:r>
            <a:r>
              <a:rPr lang="it-IT" dirty="0" err="1"/>
              <a:t>Cai</a:t>
            </a:r>
            <a:r>
              <a:rPr lang="it-IT" dirty="0"/>
              <a:t>, vede questi contenuti e provvede a pubblicarli e diffonderli a propria volta.</a:t>
            </a:r>
          </a:p>
          <a:p>
            <a:endParaRPr lang="it-IT" dirty="0"/>
          </a:p>
        </p:txBody>
      </p:sp>
    </p:spTree>
    <p:extLst>
      <p:ext uri="{BB962C8B-B14F-4D97-AF65-F5344CB8AC3E}">
        <p14:creationId xmlns:p14="http://schemas.microsoft.com/office/powerpoint/2010/main" val="12231460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88515" y="432262"/>
            <a:ext cx="10332994" cy="1026304"/>
          </a:xfrm>
        </p:spPr>
        <p:txBody>
          <a:bodyPr/>
          <a:lstStyle/>
          <a:p>
            <a:r>
              <a:rPr lang="it-IT" dirty="0" smtClean="0"/>
              <a:t>OGGETTO DEL REVENGE PORN</a:t>
            </a:r>
            <a:endParaRPr lang="it-IT" dirty="0"/>
          </a:p>
        </p:txBody>
      </p:sp>
      <p:sp>
        <p:nvSpPr>
          <p:cNvPr id="3" name="Segnaposto contenuto 2"/>
          <p:cNvSpPr>
            <a:spLocks noGrp="1"/>
          </p:cNvSpPr>
          <p:nvPr>
            <p:ph idx="1"/>
          </p:nvPr>
        </p:nvSpPr>
        <p:spPr>
          <a:xfrm>
            <a:off x="350729" y="1828800"/>
            <a:ext cx="9506503" cy="4351337"/>
          </a:xfrm>
        </p:spPr>
        <p:txBody>
          <a:bodyPr>
            <a:normAutofit/>
          </a:bodyPr>
          <a:lstStyle/>
          <a:p>
            <a:r>
              <a:rPr lang="it-IT" dirty="0"/>
              <a:t>È oggetto del </a:t>
            </a:r>
            <a:r>
              <a:rPr lang="it-IT" b="1" dirty="0"/>
              <a:t>Revenge </a:t>
            </a:r>
            <a:r>
              <a:rPr lang="it-IT" b="1" dirty="0" err="1"/>
              <a:t>Porn</a:t>
            </a:r>
            <a:r>
              <a:rPr lang="it-IT" dirty="0"/>
              <a:t> il materiale pornografico in cui la vittima è presente e viene ripresa in situazioni intime, private, da sola o con un partner (stabile e occasionale). </a:t>
            </a:r>
          </a:p>
          <a:p>
            <a:r>
              <a:rPr lang="it-IT" dirty="0"/>
              <a:t>L’aggressore può entrare in possesso di materiale compromettente attraverso:</a:t>
            </a:r>
          </a:p>
          <a:p>
            <a:r>
              <a:rPr lang="it-IT" b="1" dirty="0" err="1" smtClean="0"/>
              <a:t>Sexting</a:t>
            </a:r>
            <a:r>
              <a:rPr lang="it-IT" b="1" dirty="0"/>
              <a:t>:</a:t>
            </a:r>
            <a:r>
              <a:rPr lang="it-IT" dirty="0"/>
              <a:t> ovvero una serie di immagini o pose nelle quali è la stessa vittima che si </a:t>
            </a:r>
            <a:r>
              <a:rPr lang="it-IT" dirty="0" err="1"/>
              <a:t>autoriprende</a:t>
            </a:r>
            <a:r>
              <a:rPr lang="it-IT" dirty="0"/>
              <a:t> e le invia a terze persone, tramite webcam o cellulare;</a:t>
            </a:r>
          </a:p>
          <a:p>
            <a:r>
              <a:rPr lang="it-IT" b="1" dirty="0" smtClean="0"/>
              <a:t>Riprese </a:t>
            </a:r>
            <a:r>
              <a:rPr lang="it-IT" b="1" dirty="0"/>
              <a:t>durante i momenti di intimità</a:t>
            </a:r>
            <a:r>
              <a:rPr lang="it-IT" dirty="0"/>
              <a:t>: ad esempio mentre la vittima è in spogliatoi e bagni pubblici, quindi luoghi dove i malintenzionati possono installare delle spy-</a:t>
            </a:r>
            <a:r>
              <a:rPr lang="it-IT" dirty="0" err="1"/>
              <a:t>cam</a:t>
            </a:r>
            <a:r>
              <a:rPr lang="it-IT" dirty="0"/>
              <a:t>;</a:t>
            </a:r>
          </a:p>
          <a:p>
            <a:r>
              <a:rPr lang="it-IT" b="1" dirty="0" smtClean="0"/>
              <a:t>Riprese </a:t>
            </a:r>
            <a:r>
              <a:rPr lang="it-IT" b="1" dirty="0"/>
              <a:t>durante un rapporto sessuale:</a:t>
            </a:r>
            <a:r>
              <a:rPr lang="it-IT" dirty="0"/>
              <a:t> dove la vittima è consenziente;</a:t>
            </a:r>
          </a:p>
          <a:p>
            <a:r>
              <a:rPr lang="it-IT" b="1" dirty="0" err="1" smtClean="0"/>
              <a:t>Hacking</a:t>
            </a:r>
            <a:r>
              <a:rPr lang="it-IT" b="1" dirty="0" smtClean="0"/>
              <a:t> </a:t>
            </a:r>
            <a:r>
              <a:rPr lang="it-IT" b="1" dirty="0"/>
              <a:t>dei sistemi usati dalla vittima</a:t>
            </a:r>
            <a:r>
              <a:rPr lang="it-IT" dirty="0"/>
              <a:t>: e-mail, </a:t>
            </a:r>
            <a:r>
              <a:rPr lang="it-IT" dirty="0" err="1"/>
              <a:t>cloud</a:t>
            </a:r>
            <a:r>
              <a:rPr lang="it-IT" dirty="0"/>
              <a:t>, </a:t>
            </a:r>
            <a:r>
              <a:rPr lang="it-IT" dirty="0" err="1"/>
              <a:t>smartphone</a:t>
            </a:r>
            <a:r>
              <a:rPr lang="it-IT" dirty="0"/>
              <a:t>, </a:t>
            </a:r>
            <a:r>
              <a:rPr lang="it-IT" dirty="0" err="1"/>
              <a:t>tablet</a:t>
            </a:r>
            <a:r>
              <a:rPr lang="it-IT" dirty="0"/>
              <a:t> </a:t>
            </a:r>
            <a:r>
              <a:rPr lang="it-IT" dirty="0" err="1"/>
              <a:t>ecc</a:t>
            </a:r>
            <a:r>
              <a:rPr lang="it-IT" dirty="0"/>
              <a:t>…</a:t>
            </a:r>
          </a:p>
          <a:p>
            <a:endParaRPr lang="it-IT" dirty="0"/>
          </a:p>
        </p:txBody>
      </p:sp>
    </p:spTree>
    <p:extLst>
      <p:ext uri="{BB962C8B-B14F-4D97-AF65-F5344CB8AC3E}">
        <p14:creationId xmlns:p14="http://schemas.microsoft.com/office/powerpoint/2010/main" val="481711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000" dirty="0" smtClean="0"/>
              <a:t>QUALI VIOLAZIONI DI LEGGE COMPORTA IL CYBERBULLISMO</a:t>
            </a:r>
            <a:endParaRPr lang="it-IT" sz="4000" dirty="0"/>
          </a:p>
        </p:txBody>
      </p:sp>
      <p:graphicFrame>
        <p:nvGraphicFramePr>
          <p:cNvPr id="6" name="Diagramma 5"/>
          <p:cNvGraphicFramePr/>
          <p:nvPr>
            <p:extLst>
              <p:ext uri="{D42A27DB-BD31-4B8C-83A1-F6EECF244321}">
                <p14:modId xmlns:p14="http://schemas.microsoft.com/office/powerpoint/2010/main" val="2142204886"/>
              </p:ext>
            </p:extLst>
          </p:nvPr>
        </p:nvGraphicFramePr>
        <p:xfrm>
          <a:off x="1028700" y="2400300"/>
          <a:ext cx="10296384" cy="38436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8202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smtClean="0"/>
              <a:t>REVENGE PORN AGGRAVATO</a:t>
            </a:r>
            <a:endParaRPr lang="it-IT" sz="4000" dirty="0"/>
          </a:p>
        </p:txBody>
      </p:sp>
      <p:sp>
        <p:nvSpPr>
          <p:cNvPr id="3" name="Segnaposto contenuto 2"/>
          <p:cNvSpPr>
            <a:spLocks noGrp="1"/>
          </p:cNvSpPr>
          <p:nvPr>
            <p:ph idx="1"/>
          </p:nvPr>
        </p:nvSpPr>
        <p:spPr>
          <a:xfrm>
            <a:off x="1261872" y="1828800"/>
            <a:ext cx="8595360" cy="4850296"/>
          </a:xfrm>
        </p:spPr>
        <p:txBody>
          <a:bodyPr>
            <a:normAutofit/>
          </a:bodyPr>
          <a:lstStyle/>
          <a:p>
            <a:pPr marL="0" indent="0">
              <a:lnSpc>
                <a:spcPct val="160000"/>
              </a:lnSpc>
              <a:buNone/>
            </a:pPr>
            <a:r>
              <a:rPr lang="it-IT" dirty="0" smtClean="0"/>
              <a:t>LA PENA È AUMENTATA SE :</a:t>
            </a:r>
          </a:p>
          <a:p>
            <a:pPr>
              <a:lnSpc>
                <a:spcPct val="160000"/>
              </a:lnSpc>
              <a:buFont typeface="Wingdings" charset="2"/>
              <a:buChar char="Ø"/>
            </a:pPr>
            <a:r>
              <a:rPr lang="it-IT" dirty="0" smtClean="0"/>
              <a:t>la </a:t>
            </a:r>
            <a:r>
              <a:rPr lang="it-IT" dirty="0"/>
              <a:t>diffusione illecita di immagini o di video sessualmente espliciti è commessa dal </a:t>
            </a:r>
            <a:r>
              <a:rPr lang="it-IT" b="1" dirty="0"/>
              <a:t>coniuge</a:t>
            </a:r>
            <a:r>
              <a:rPr lang="it-IT" dirty="0"/>
              <a:t>, anche separato o divorziato, o da </a:t>
            </a:r>
            <a:r>
              <a:rPr lang="it-IT" b="1" dirty="0"/>
              <a:t>persona che è o è stata legata da relazione affettiva alla persona offesa</a:t>
            </a:r>
            <a:r>
              <a:rPr lang="it-IT" dirty="0"/>
              <a:t>, ovvero se i </a:t>
            </a:r>
            <a:r>
              <a:rPr lang="it-IT" b="1" dirty="0"/>
              <a:t>fatti sono commessi attraverso strumenti informatici o </a:t>
            </a:r>
            <a:r>
              <a:rPr lang="it-IT" b="1" dirty="0" smtClean="0"/>
              <a:t>telematici. </a:t>
            </a:r>
          </a:p>
          <a:p>
            <a:pPr>
              <a:lnSpc>
                <a:spcPct val="160000"/>
              </a:lnSpc>
              <a:buFont typeface="Wingdings" charset="2"/>
              <a:buChar char="Ø"/>
            </a:pPr>
            <a:r>
              <a:rPr lang="it-IT" dirty="0" smtClean="0"/>
              <a:t>La </a:t>
            </a:r>
            <a:r>
              <a:rPr lang="it-IT" dirty="0"/>
              <a:t>pena è aumentata da un terzo alla metà se i </a:t>
            </a:r>
            <a:r>
              <a:rPr lang="it-IT" b="1" dirty="0"/>
              <a:t>fatti sono stati commessi in danno di una persona in condizione di inferiorità fisica o psichica, o in danno di una donna in stato di gravidanza.</a:t>
            </a:r>
          </a:p>
          <a:p>
            <a:endParaRPr lang="it-IT" dirty="0"/>
          </a:p>
        </p:txBody>
      </p:sp>
    </p:spTree>
    <p:extLst>
      <p:ext uri="{BB962C8B-B14F-4D97-AF65-F5344CB8AC3E}">
        <p14:creationId xmlns:p14="http://schemas.microsoft.com/office/powerpoint/2010/main" val="15547502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PERSEGUIBILITÀ A QUERELA DI PARTE</a:t>
            </a:r>
            <a:endParaRPr lang="it-IT" dirty="0"/>
          </a:p>
        </p:txBody>
      </p:sp>
      <p:sp>
        <p:nvSpPr>
          <p:cNvPr id="3" name="Segnaposto contenuto 2"/>
          <p:cNvSpPr>
            <a:spLocks noGrp="1"/>
          </p:cNvSpPr>
          <p:nvPr>
            <p:ph idx="1"/>
          </p:nvPr>
        </p:nvSpPr>
        <p:spPr>
          <a:xfrm>
            <a:off x="1261872" y="1828800"/>
            <a:ext cx="9692640" cy="4351337"/>
          </a:xfrm>
        </p:spPr>
        <p:txBody>
          <a:bodyPr>
            <a:noAutofit/>
          </a:bodyPr>
          <a:lstStyle/>
          <a:p>
            <a:pPr algn="just">
              <a:lnSpc>
                <a:spcPct val="170000"/>
              </a:lnSpc>
            </a:pPr>
            <a:r>
              <a:rPr lang="it-IT" sz="1600" dirty="0" smtClean="0"/>
              <a:t>Deve </a:t>
            </a:r>
            <a:r>
              <a:rPr lang="it-IT" sz="1600" dirty="0"/>
              <a:t>essere proposta nel </a:t>
            </a:r>
            <a:r>
              <a:rPr lang="it-IT" sz="1600" b="1" dirty="0" smtClean="0"/>
              <a:t>TERMINE LUNGO DI SEI MESI </a:t>
            </a:r>
            <a:r>
              <a:rPr lang="it-IT" sz="1600" dirty="0" smtClean="0"/>
              <a:t>(</a:t>
            </a:r>
            <a:r>
              <a:rPr lang="it-IT" sz="1600" dirty="0"/>
              <a:t>di solito, la querela si propone entro tre mesi). </a:t>
            </a:r>
            <a:r>
              <a:rPr lang="it-IT" sz="1600" b="1" dirty="0"/>
              <a:t>L’eventuale remissione della querela  può essere </a:t>
            </a:r>
            <a:r>
              <a:rPr lang="it-IT" sz="1600" b="1" dirty="0" smtClean="0"/>
              <a:t>ESCLUSIVAMENTE  PROCESSUALE</a:t>
            </a:r>
            <a:r>
              <a:rPr lang="it-IT" sz="1600" dirty="0" smtClean="0"/>
              <a:t>, </a:t>
            </a:r>
            <a:r>
              <a:rPr lang="it-IT" sz="1600" dirty="0"/>
              <a:t>nel senso che la vittima si deve presentare dal giudice e dichiarare questa intenzione.</a:t>
            </a:r>
          </a:p>
          <a:p>
            <a:pPr marL="0" indent="0" algn="just">
              <a:lnSpc>
                <a:spcPct val="170000"/>
              </a:lnSpc>
              <a:buNone/>
            </a:pPr>
            <a:r>
              <a:rPr lang="it-IT" sz="1600" dirty="0" smtClean="0"/>
              <a:t>TUTTAVIA:</a:t>
            </a:r>
          </a:p>
          <a:p>
            <a:pPr algn="just">
              <a:lnSpc>
                <a:spcPct val="170000"/>
              </a:lnSpc>
            </a:pPr>
            <a:r>
              <a:rPr lang="it-IT" sz="1600" dirty="0" smtClean="0"/>
              <a:t>Il </a:t>
            </a:r>
            <a:r>
              <a:rPr lang="it-IT" sz="1600" dirty="0"/>
              <a:t>delitto di </a:t>
            </a:r>
            <a:r>
              <a:rPr lang="it-IT" sz="1600" dirty="0" err="1"/>
              <a:t>revenge</a:t>
            </a:r>
            <a:r>
              <a:rPr lang="it-IT" sz="1600" dirty="0"/>
              <a:t> </a:t>
            </a:r>
            <a:r>
              <a:rPr lang="it-IT" sz="1600" dirty="0" err="1"/>
              <a:t>porn</a:t>
            </a:r>
            <a:r>
              <a:rPr lang="it-IT" sz="1600" dirty="0"/>
              <a:t> è procedibile d’ufficio quando la persona offesa si trova in condizione di inferiorità fisica o psichica, o si tratta di una donna in stato di gravidanza, nonché quando il fatto è commesso in concomitanza con un altro delitto per il quale si deve procedere d’ufficio.</a:t>
            </a:r>
          </a:p>
          <a:p>
            <a:pPr algn="just">
              <a:lnSpc>
                <a:spcPct val="170000"/>
              </a:lnSpc>
            </a:pPr>
            <a:r>
              <a:rPr lang="it-IT" sz="1600" dirty="0"/>
              <a:t>Ad esempio un </a:t>
            </a:r>
            <a:r>
              <a:rPr lang="it-IT" sz="1600" dirty="0" err="1"/>
              <a:t>revenge</a:t>
            </a:r>
            <a:r>
              <a:rPr lang="it-IT" sz="1600" dirty="0"/>
              <a:t> </a:t>
            </a:r>
            <a:r>
              <a:rPr lang="it-IT" sz="1600" dirty="0" err="1"/>
              <a:t>porn</a:t>
            </a:r>
            <a:r>
              <a:rPr lang="it-IT" sz="1600" dirty="0"/>
              <a:t> combinato a una richiesta di </a:t>
            </a:r>
            <a:r>
              <a:rPr lang="it-IT" sz="1600" dirty="0" smtClean="0"/>
              <a:t>estorsione</a:t>
            </a:r>
            <a:endParaRPr lang="it-IT" sz="1600" dirty="0"/>
          </a:p>
        </p:txBody>
      </p:sp>
    </p:spTree>
    <p:extLst>
      <p:ext uri="{BB962C8B-B14F-4D97-AF65-F5344CB8AC3E}">
        <p14:creationId xmlns:p14="http://schemas.microsoft.com/office/powerpoint/2010/main" val="6204714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L’IMPUTABILITA DEL MINORE</a:t>
            </a:r>
            <a:endParaRPr lang="it-IT" dirty="0"/>
          </a:p>
        </p:txBody>
      </p:sp>
      <p:sp>
        <p:nvSpPr>
          <p:cNvPr id="4" name="Segnaposto contenuto 3"/>
          <p:cNvSpPr txBox="1">
            <a:spLocks noGrp="1"/>
          </p:cNvSpPr>
          <p:nvPr>
            <p:ph idx="1"/>
          </p:nvPr>
        </p:nvSpPr>
        <p:spPr>
          <a:xfrm>
            <a:off x="230242" y="3085031"/>
            <a:ext cx="4810682" cy="1408591"/>
          </a:xfrm>
          <a:prstGeom prst="rect">
            <a:avLst/>
          </a:prstGeom>
          <a:noFill/>
        </p:spPr>
        <p:txBody>
          <a:bodyPr wrap="square" rtlCol="0">
            <a:spAutoFit/>
          </a:bodyPr>
          <a:lstStyle/>
          <a:p>
            <a:r>
              <a:rPr lang="it-IT" sz="2800" b="1" u="sng" dirty="0" smtClean="0"/>
              <a:t>IL MINORE DI 14 ANNI</a:t>
            </a:r>
          </a:p>
          <a:p>
            <a:r>
              <a:rPr lang="it-IT" sz="2400" dirty="0" smtClean="0"/>
              <a:t>Il minore di 14 anni </a:t>
            </a:r>
            <a:r>
              <a:rPr lang="it-IT" sz="2400" b="1" dirty="0" smtClean="0"/>
              <a:t>non è mai imputabile.</a:t>
            </a:r>
            <a:endParaRPr lang="it-IT" dirty="0"/>
          </a:p>
        </p:txBody>
      </p:sp>
      <p:sp>
        <p:nvSpPr>
          <p:cNvPr id="5" name="CasellaDiTesto 4"/>
          <p:cNvSpPr txBox="1"/>
          <p:nvPr/>
        </p:nvSpPr>
        <p:spPr>
          <a:xfrm>
            <a:off x="5305880" y="3064784"/>
            <a:ext cx="5648632" cy="4924425"/>
          </a:xfrm>
          <a:prstGeom prst="rect">
            <a:avLst/>
          </a:prstGeom>
          <a:noFill/>
        </p:spPr>
        <p:txBody>
          <a:bodyPr wrap="square" rtlCol="0">
            <a:spAutoFit/>
          </a:bodyPr>
          <a:lstStyle/>
          <a:p>
            <a:r>
              <a:rPr lang="it-IT" sz="2800" b="1" u="sng" dirty="0" smtClean="0"/>
              <a:t>MINORE TRA I 14 ANNI ED I 18 ANNI</a:t>
            </a:r>
            <a:endParaRPr lang="it-IT" sz="2800" b="1" u="sng" dirty="0"/>
          </a:p>
          <a:p>
            <a:endParaRPr lang="it-IT" dirty="0" smtClean="0"/>
          </a:p>
          <a:p>
            <a:pPr algn="just"/>
            <a:r>
              <a:rPr lang="it-IT" sz="2400" dirty="0" smtClean="0"/>
              <a:t>Il minore tra i 14 e i 18 anni di età è imputabile </a:t>
            </a:r>
            <a:r>
              <a:rPr lang="it-IT" sz="2400" b="1" dirty="0" smtClean="0"/>
              <a:t>se viene dimostrata la sua capacità di intendere e volere</a:t>
            </a:r>
            <a:r>
              <a:rPr lang="it-IT" sz="2400" dirty="0" smtClean="0"/>
              <a:t>. </a:t>
            </a:r>
          </a:p>
          <a:p>
            <a:pPr algn="just"/>
            <a:endParaRPr lang="it-IT" sz="2400" dirty="0"/>
          </a:p>
          <a:p>
            <a:pPr algn="just"/>
            <a:r>
              <a:rPr lang="it-IT" sz="2400" dirty="0" smtClean="0"/>
              <a:t>La competenza a determinare la capacità del minore è del giudice che si avvale di consulenti professionali. </a:t>
            </a:r>
          </a:p>
          <a:p>
            <a:r>
              <a:rPr lang="it-IT" dirty="0" smtClean="0"/>
              <a:t/>
            </a:r>
            <a:br>
              <a:rPr lang="it-IT" dirty="0" smtClean="0"/>
            </a:br>
            <a:endParaRPr lang="it-IT" dirty="0" smtClean="0"/>
          </a:p>
          <a:p>
            <a:endParaRPr lang="it-IT" dirty="0" smtClean="0"/>
          </a:p>
          <a:p>
            <a:r>
              <a:rPr lang="it-IT" dirty="0" smtClean="0"/>
              <a:t> </a:t>
            </a:r>
          </a:p>
        </p:txBody>
      </p:sp>
      <p:cxnSp>
        <p:nvCxnSpPr>
          <p:cNvPr id="7" name="Connettore 2 6"/>
          <p:cNvCxnSpPr/>
          <p:nvPr/>
        </p:nvCxnSpPr>
        <p:spPr>
          <a:xfrm flipH="1">
            <a:off x="3634154" y="1946031"/>
            <a:ext cx="1406770" cy="961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Connettore 2 7"/>
          <p:cNvCxnSpPr/>
          <p:nvPr/>
        </p:nvCxnSpPr>
        <p:spPr>
          <a:xfrm>
            <a:off x="5392616" y="1946031"/>
            <a:ext cx="1641230" cy="8640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4479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fltVal val="0"/>
                                          </p:val>
                                        </p:tav>
                                        <p:tav tm="100000">
                                          <p:val>
                                            <p:strVal val="#ppt_w"/>
                                          </p:val>
                                        </p:tav>
                                      </p:tavLst>
                                    </p:anim>
                                    <p:anim calcmode="lin" valueType="num">
                                      <p:cBhvr>
                                        <p:cTn id="16" dur="1000" fill="hold"/>
                                        <p:tgtEl>
                                          <p:spTgt spid="5"/>
                                        </p:tgtEl>
                                        <p:attrNameLst>
                                          <p:attrName>ppt_h</p:attrName>
                                        </p:attrNameLst>
                                      </p:cBhvr>
                                      <p:tavLst>
                                        <p:tav tm="0">
                                          <p:val>
                                            <p:fltVal val="0"/>
                                          </p:val>
                                        </p:tav>
                                        <p:tav tm="100000">
                                          <p:val>
                                            <p:strVal val="#ppt_h"/>
                                          </p:val>
                                        </p:tav>
                                      </p:tavLst>
                                    </p:anim>
                                    <p:anim calcmode="lin" valueType="num">
                                      <p:cBhvr>
                                        <p:cTn id="17" dur="1000" fill="hold"/>
                                        <p:tgtEl>
                                          <p:spTgt spid="5"/>
                                        </p:tgtEl>
                                        <p:attrNameLst>
                                          <p:attrName>style.rotation</p:attrName>
                                        </p:attrNameLst>
                                      </p:cBhvr>
                                      <p:tavLst>
                                        <p:tav tm="0">
                                          <p:val>
                                            <p:fltVal val="90"/>
                                          </p:val>
                                        </p:tav>
                                        <p:tav tm="100000">
                                          <p:val>
                                            <p:fltVal val="0"/>
                                          </p:val>
                                        </p:tav>
                                      </p:tavLst>
                                    </p:anim>
                                    <p:animEffect transition="in" filter="fade">
                                      <p:cBhvr>
                                        <p:cTn id="1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672505" y="3228438"/>
            <a:ext cx="9664036" cy="1838178"/>
          </a:xfrm>
        </p:spPr>
        <p:txBody>
          <a:bodyPr>
            <a:noAutofit/>
          </a:bodyPr>
          <a:lstStyle/>
          <a:p>
            <a:pPr algn="ctr">
              <a:lnSpc>
                <a:spcPct val="150000"/>
              </a:lnSpc>
            </a:pPr>
            <a:r>
              <a:rPr lang="it-IT" sz="2800" dirty="0" smtClean="0"/>
              <a:t>Tuttavia</a:t>
            </a:r>
            <a:r>
              <a:rPr lang="mr-IN" sz="2800" dirty="0" smtClean="0"/>
              <a:t>……</a:t>
            </a:r>
            <a:r>
              <a:rPr lang="it-IT" sz="2800" dirty="0" smtClean="0"/>
              <a:t>.</a:t>
            </a:r>
            <a:br>
              <a:rPr lang="it-IT" sz="2800" dirty="0" smtClean="0"/>
            </a:br>
            <a:r>
              <a:rPr lang="it-IT" sz="2800" dirty="0" smtClean="0"/>
              <a:t>Se il minore viene riconosciuto socialmente pericoloso possono essere applicate </a:t>
            </a:r>
            <a:r>
              <a:rPr lang="it-IT" sz="2800" b="1" u="sng" dirty="0" smtClean="0"/>
              <a:t>misure di sicurezza:</a:t>
            </a:r>
            <a:br>
              <a:rPr lang="it-IT" sz="2800" b="1" u="sng" dirty="0" smtClean="0"/>
            </a:br>
            <a:r>
              <a:rPr lang="it-IT" sz="2800" b="1" u="sng" dirty="0" smtClean="0"/>
              <a:t> </a:t>
            </a:r>
            <a:br>
              <a:rPr lang="it-IT" sz="2800" b="1" u="sng" dirty="0" smtClean="0"/>
            </a:br>
            <a:r>
              <a:rPr lang="it-IT" sz="2800" b="1" u="sng" dirty="0" smtClean="0"/>
              <a:t>- RIFORMATORIO GIUDIZIARIO</a:t>
            </a:r>
            <a:br>
              <a:rPr lang="it-IT" sz="2800" b="1" u="sng" dirty="0" smtClean="0"/>
            </a:br>
            <a:r>
              <a:rPr lang="it-IT" sz="2800" b="1" u="sng" dirty="0" smtClean="0"/>
              <a:t>- LIBERTÀ VIGILATA</a:t>
            </a:r>
            <a:endParaRPr lang="it-IT" sz="2800" b="1" u="sng" dirty="0"/>
          </a:p>
        </p:txBody>
      </p:sp>
    </p:spTree>
    <p:extLst>
      <p:ext uri="{BB962C8B-B14F-4D97-AF65-F5344CB8AC3E}">
        <p14:creationId xmlns:p14="http://schemas.microsoft.com/office/powerpoint/2010/main" val="12234240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548640" y="365760"/>
            <a:ext cx="10405872" cy="1325562"/>
          </a:xfrm>
        </p:spPr>
        <p:txBody>
          <a:bodyPr/>
          <a:lstStyle/>
          <a:p>
            <a:r>
              <a:rPr lang="it-IT" smtClean="0"/>
              <a:t>QUALI RESPONSABILITÀ CIVILI ?</a:t>
            </a:r>
            <a:endParaRPr lang="it-IT"/>
          </a:p>
        </p:txBody>
      </p:sp>
      <p:sp>
        <p:nvSpPr>
          <p:cNvPr id="3" name="Segnaposto contenuto 2"/>
          <p:cNvSpPr>
            <a:spLocks noGrp="1"/>
          </p:cNvSpPr>
          <p:nvPr>
            <p:ph idx="1"/>
          </p:nvPr>
        </p:nvSpPr>
        <p:spPr/>
        <p:txBody>
          <a:bodyPr/>
          <a:lstStyle/>
          <a:p>
            <a:pPr marL="0" indent="0">
              <a:lnSpc>
                <a:spcPct val="150000"/>
              </a:lnSpc>
              <a:buNone/>
            </a:pPr>
            <a:r>
              <a:rPr lang="it-IT" dirty="0" smtClean="0"/>
              <a:t>CHI RISPONDE PER I FATTI DEL MINORE DI BULLISMO / CYBERBULLISMO? </a:t>
            </a:r>
          </a:p>
          <a:p>
            <a:pPr marL="0" indent="0">
              <a:lnSpc>
                <a:spcPct val="150000"/>
              </a:lnSpc>
              <a:buNone/>
            </a:pPr>
            <a:endParaRPr lang="it-IT" dirty="0" smtClean="0"/>
          </a:p>
        </p:txBody>
      </p:sp>
      <p:sp>
        <p:nvSpPr>
          <p:cNvPr id="4" name="Rettangolo arrotondato 3"/>
          <p:cNvSpPr/>
          <p:nvPr/>
        </p:nvSpPr>
        <p:spPr>
          <a:xfrm>
            <a:off x="1645920" y="3241964"/>
            <a:ext cx="2543695" cy="11139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Rettangolo arrotondato 4"/>
          <p:cNvSpPr/>
          <p:nvPr/>
        </p:nvSpPr>
        <p:spPr>
          <a:xfrm>
            <a:off x="5751576" y="3241964"/>
            <a:ext cx="2089717" cy="11139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p:cNvSpPr txBox="1"/>
          <p:nvPr/>
        </p:nvSpPr>
        <p:spPr>
          <a:xfrm>
            <a:off x="1845425" y="3341716"/>
            <a:ext cx="2128059" cy="646331"/>
          </a:xfrm>
          <a:prstGeom prst="rect">
            <a:avLst/>
          </a:prstGeom>
          <a:noFill/>
        </p:spPr>
        <p:txBody>
          <a:bodyPr wrap="square" rtlCol="0">
            <a:spAutoFit/>
          </a:bodyPr>
          <a:lstStyle/>
          <a:p>
            <a:endParaRPr lang="it-IT" dirty="0" smtClean="0"/>
          </a:p>
          <a:p>
            <a:r>
              <a:rPr lang="it-IT" dirty="0" smtClean="0"/>
              <a:t>I GENITORI</a:t>
            </a:r>
            <a:endParaRPr lang="it-IT" dirty="0"/>
          </a:p>
        </p:txBody>
      </p:sp>
      <p:sp>
        <p:nvSpPr>
          <p:cNvPr id="8" name="CasellaDiTesto 7"/>
          <p:cNvSpPr txBox="1"/>
          <p:nvPr/>
        </p:nvSpPr>
        <p:spPr>
          <a:xfrm>
            <a:off x="5967707" y="3614250"/>
            <a:ext cx="2327564" cy="369332"/>
          </a:xfrm>
          <a:prstGeom prst="rect">
            <a:avLst/>
          </a:prstGeom>
          <a:noFill/>
        </p:spPr>
        <p:txBody>
          <a:bodyPr wrap="square" rtlCol="0">
            <a:spAutoFit/>
          </a:bodyPr>
          <a:lstStyle/>
          <a:p>
            <a:r>
              <a:rPr lang="it-IT" smtClean="0"/>
              <a:t>LA SCUOLA</a:t>
            </a:r>
            <a:endParaRPr lang="it-IT"/>
          </a:p>
        </p:txBody>
      </p:sp>
      <p:sp>
        <p:nvSpPr>
          <p:cNvPr id="16" name="Rettangolo arrotondato 15"/>
          <p:cNvSpPr/>
          <p:nvPr/>
        </p:nvSpPr>
        <p:spPr>
          <a:xfrm>
            <a:off x="3783215" y="5066232"/>
            <a:ext cx="2543695" cy="8084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CasellaDiTesto 16"/>
          <p:cNvSpPr txBox="1"/>
          <p:nvPr/>
        </p:nvSpPr>
        <p:spPr>
          <a:xfrm>
            <a:off x="4189614" y="5283200"/>
            <a:ext cx="2137295" cy="369332"/>
          </a:xfrm>
          <a:prstGeom prst="rect">
            <a:avLst/>
          </a:prstGeom>
          <a:noFill/>
        </p:spPr>
        <p:txBody>
          <a:bodyPr wrap="square" rtlCol="0">
            <a:spAutoFit/>
          </a:bodyPr>
          <a:lstStyle/>
          <a:p>
            <a:r>
              <a:rPr lang="it-IT" dirty="0" smtClean="0"/>
              <a:t>IL MINORE</a:t>
            </a:r>
          </a:p>
        </p:txBody>
      </p:sp>
    </p:spTree>
    <p:extLst>
      <p:ext uri="{BB962C8B-B14F-4D97-AF65-F5344CB8AC3E}">
        <p14:creationId xmlns:p14="http://schemas.microsoft.com/office/powerpoint/2010/main" val="18318022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 CHE TITOLO RISPONDE IL MINORE? </a:t>
            </a:r>
            <a:endParaRPr lang="it-IT" dirty="0"/>
          </a:p>
        </p:txBody>
      </p:sp>
      <p:sp>
        <p:nvSpPr>
          <p:cNvPr id="4" name="Segnaposto contenuto 3"/>
          <p:cNvSpPr txBox="1">
            <a:spLocks noGrp="1"/>
          </p:cNvSpPr>
          <p:nvPr>
            <p:ph idx="1"/>
          </p:nvPr>
        </p:nvSpPr>
        <p:spPr>
          <a:xfrm>
            <a:off x="1261872" y="1871663"/>
            <a:ext cx="8594725" cy="4351337"/>
          </a:xfrm>
          <a:prstGeom prst="rect">
            <a:avLst/>
          </a:prstGeom>
          <a:noFill/>
        </p:spPr>
        <p:txBody>
          <a:bodyPr wrap="square" rtlCol="0">
            <a:spAutoFit/>
          </a:bodyPr>
          <a:lstStyle/>
          <a:p>
            <a:pPr>
              <a:lnSpc>
                <a:spcPct val="150000"/>
              </a:lnSpc>
            </a:pPr>
            <a:r>
              <a:rPr lang="it-IT" sz="2000" dirty="0" smtClean="0"/>
              <a:t>L’ </a:t>
            </a:r>
            <a:r>
              <a:rPr lang="it-IT" sz="2000" b="1" dirty="0" smtClean="0"/>
              <a:t>ARTICOLO 2046 </a:t>
            </a:r>
            <a:r>
              <a:rPr lang="it-IT" sz="2000" b="1" dirty="0"/>
              <a:t>del </a:t>
            </a:r>
            <a:r>
              <a:rPr lang="it-IT" sz="2000" b="1" dirty="0" smtClean="0"/>
              <a:t>codice civile </a:t>
            </a:r>
            <a:r>
              <a:rPr lang="it-IT" sz="2000" dirty="0" smtClean="0"/>
              <a:t>prevede  che:</a:t>
            </a:r>
          </a:p>
          <a:p>
            <a:pPr>
              <a:lnSpc>
                <a:spcPct val="150000"/>
              </a:lnSpc>
            </a:pPr>
            <a:r>
              <a:rPr lang="it-IT" sz="2000" b="1" dirty="0" smtClean="0"/>
              <a:t>“</a:t>
            </a:r>
            <a:r>
              <a:rPr lang="it-IT" sz="2000" b="1" i="1" dirty="0" smtClean="0"/>
              <a:t>NON risponde </a:t>
            </a:r>
            <a:r>
              <a:rPr lang="it-IT" sz="2000" b="1" i="1" dirty="0"/>
              <a:t>delle conseguenze del fatto dannoso chi </a:t>
            </a:r>
            <a:r>
              <a:rPr lang="it-IT" sz="2000" b="1" i="1" dirty="0" smtClean="0"/>
              <a:t>NON aveva </a:t>
            </a:r>
            <a:r>
              <a:rPr lang="it-IT" sz="2000" b="1" i="1" dirty="0"/>
              <a:t>la capacità d’intendere o di volere al momento in cui lo ha commesso, </a:t>
            </a:r>
            <a:r>
              <a:rPr lang="it-IT" sz="2000" b="1" i="1" dirty="0" smtClean="0"/>
              <a:t>A MENO CHE LO STATO D’INCAPACITÀ DERIVI DA SUA COLPA”.</a:t>
            </a:r>
            <a:endParaRPr lang="it-IT" sz="2000" b="1" dirty="0"/>
          </a:p>
        </p:txBody>
      </p:sp>
      <p:sp>
        <p:nvSpPr>
          <p:cNvPr id="5" name="CasellaDiTesto 4"/>
          <p:cNvSpPr txBox="1"/>
          <p:nvPr/>
        </p:nvSpPr>
        <p:spPr>
          <a:xfrm>
            <a:off x="645388" y="4191675"/>
            <a:ext cx="10309124" cy="2031325"/>
          </a:xfrm>
          <a:prstGeom prst="rect">
            <a:avLst/>
          </a:prstGeom>
          <a:noFill/>
        </p:spPr>
        <p:txBody>
          <a:bodyPr wrap="square" rtlCol="0">
            <a:spAutoFit/>
          </a:bodyPr>
          <a:lstStyle/>
          <a:p>
            <a:pPr algn="ctr">
              <a:lnSpc>
                <a:spcPct val="150000"/>
              </a:lnSpc>
            </a:pPr>
            <a:r>
              <a:rPr lang="it-IT" sz="2400" dirty="0" smtClean="0"/>
              <a:t>QUINDI</a:t>
            </a:r>
            <a:r>
              <a:rPr lang="it-IT" dirty="0" smtClean="0"/>
              <a:t>: </a:t>
            </a:r>
          </a:p>
          <a:p>
            <a:pPr>
              <a:lnSpc>
                <a:spcPct val="150000"/>
              </a:lnSpc>
            </a:pPr>
            <a:r>
              <a:rPr lang="it-IT" sz="2400" dirty="0" smtClean="0"/>
              <a:t>Anche </a:t>
            </a:r>
            <a:r>
              <a:rPr lang="it-IT" sz="2400" dirty="0"/>
              <a:t>il minore pertanto, </a:t>
            </a:r>
            <a:r>
              <a:rPr lang="it-IT" sz="2400" u="sng" dirty="0"/>
              <a:t>se ritenuto capace di intendere e volere,</a:t>
            </a:r>
            <a:r>
              <a:rPr lang="it-IT" sz="2400" dirty="0"/>
              <a:t> può essere ritenuto responsabile degli atti di Bullismo insieme ai genitori ed alla Scuola. </a:t>
            </a:r>
          </a:p>
          <a:p>
            <a:endParaRPr lang="it-IT" dirty="0"/>
          </a:p>
        </p:txBody>
      </p:sp>
    </p:spTree>
    <p:extLst>
      <p:ext uri="{BB962C8B-B14F-4D97-AF65-F5344CB8AC3E}">
        <p14:creationId xmlns:p14="http://schemas.microsoft.com/office/powerpoint/2010/main" val="2084737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2" name="Pencil Check"/>
                                        </p:tgtEl>
                                      </p:cMediaNode>
                                    </p:audio>
                                  </p:subTnLst>
                                </p:cTn>
                              </p:par>
                            </p:childTnLst>
                          </p:cTn>
                        </p:par>
                      </p:childTnLst>
                    </p:cTn>
                  </p:par>
                  <p:par>
                    <p:cTn id="12" fill="hold">
                      <p:stCondLst>
                        <p:cond delay="indefinite"/>
                      </p:stCondLst>
                      <p:childTnLst>
                        <p:par>
                          <p:cTn id="13" fill="hold">
                            <p:stCondLst>
                              <p:cond delay="0"/>
                            </p:stCondLst>
                            <p:childTnLst>
                              <p:par>
                                <p:cTn id="14" presetID="26"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down)">
                                      <p:cBhvr>
                                        <p:cTn id="16" dur="580">
                                          <p:stCondLst>
                                            <p:cond delay="0"/>
                                          </p:stCondLst>
                                        </p:cTn>
                                        <p:tgtEl>
                                          <p:spTgt spid="5"/>
                                        </p:tgtEl>
                                      </p:cBhvr>
                                    </p:animEffect>
                                    <p:anim calcmode="lin" valueType="num">
                                      <p:cBhvr>
                                        <p:cTn id="17"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2" dur="26">
                                          <p:stCondLst>
                                            <p:cond delay="650"/>
                                          </p:stCondLst>
                                        </p:cTn>
                                        <p:tgtEl>
                                          <p:spTgt spid="5"/>
                                        </p:tgtEl>
                                      </p:cBhvr>
                                      <p:to x="100000" y="60000"/>
                                    </p:animScale>
                                    <p:animScale>
                                      <p:cBhvr>
                                        <p:cTn id="23" dur="166" decel="50000">
                                          <p:stCondLst>
                                            <p:cond delay="676"/>
                                          </p:stCondLst>
                                        </p:cTn>
                                        <p:tgtEl>
                                          <p:spTgt spid="5"/>
                                        </p:tgtEl>
                                      </p:cBhvr>
                                      <p:to x="100000" y="100000"/>
                                    </p:animScale>
                                    <p:animScale>
                                      <p:cBhvr>
                                        <p:cTn id="24" dur="26">
                                          <p:stCondLst>
                                            <p:cond delay="1312"/>
                                          </p:stCondLst>
                                        </p:cTn>
                                        <p:tgtEl>
                                          <p:spTgt spid="5"/>
                                        </p:tgtEl>
                                      </p:cBhvr>
                                      <p:to x="100000" y="80000"/>
                                    </p:animScale>
                                    <p:animScale>
                                      <p:cBhvr>
                                        <p:cTn id="25" dur="166" decel="50000">
                                          <p:stCondLst>
                                            <p:cond delay="1338"/>
                                          </p:stCondLst>
                                        </p:cTn>
                                        <p:tgtEl>
                                          <p:spTgt spid="5"/>
                                        </p:tgtEl>
                                      </p:cBhvr>
                                      <p:to x="100000" y="100000"/>
                                    </p:animScale>
                                    <p:animScale>
                                      <p:cBhvr>
                                        <p:cTn id="26" dur="26">
                                          <p:stCondLst>
                                            <p:cond delay="1642"/>
                                          </p:stCondLst>
                                        </p:cTn>
                                        <p:tgtEl>
                                          <p:spTgt spid="5"/>
                                        </p:tgtEl>
                                      </p:cBhvr>
                                      <p:to x="100000" y="90000"/>
                                    </p:animScale>
                                    <p:animScale>
                                      <p:cBhvr>
                                        <p:cTn id="27" dur="166" decel="50000">
                                          <p:stCondLst>
                                            <p:cond delay="1668"/>
                                          </p:stCondLst>
                                        </p:cTn>
                                        <p:tgtEl>
                                          <p:spTgt spid="5"/>
                                        </p:tgtEl>
                                      </p:cBhvr>
                                      <p:to x="100000" y="100000"/>
                                    </p:animScale>
                                    <p:animScale>
                                      <p:cBhvr>
                                        <p:cTn id="28" dur="26">
                                          <p:stCondLst>
                                            <p:cond delay="1808"/>
                                          </p:stCondLst>
                                        </p:cTn>
                                        <p:tgtEl>
                                          <p:spTgt spid="5"/>
                                        </p:tgtEl>
                                      </p:cBhvr>
                                      <p:to x="100000" y="95000"/>
                                    </p:animScale>
                                    <p:animScale>
                                      <p:cBhvr>
                                        <p:cTn id="29" dur="166" decel="50000">
                                          <p:stCondLst>
                                            <p:cond delay="1834"/>
                                          </p:stCondLst>
                                        </p:cTn>
                                        <p:tgtEl>
                                          <p:spTgt spid="5"/>
                                        </p:tgtEl>
                                      </p:cBhvr>
                                      <p:to x="100000" y="100000"/>
                                    </p:animScale>
                                  </p:childTnLst>
                                  <p:subTnLst>
                                    <p:audio>
                                      <p:cMediaNode>
                                        <p:cTn display="0" masterRel="sameClick">
                                          <p:stCondLst>
                                            <p:cond evt="begin" delay="0">
                                              <p:tn val="14"/>
                                            </p:cond>
                                          </p:stCondLst>
                                          <p:endCondLst>
                                            <p:cond evt="onStopAudio" delay="0">
                                              <p:tgtEl>
                                                <p:sldTgt/>
                                              </p:tgtEl>
                                            </p:cond>
                                          </p:endCondLst>
                                        </p:cTn>
                                        <p:tgtEl>
                                          <p:sndTgt r:embed="rId3" name="Cash Regist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 CHE TITOLO RISPONDONO I GENITORI? </a:t>
            </a:r>
            <a:endParaRPr lang="it-IT" dirty="0"/>
          </a:p>
        </p:txBody>
      </p:sp>
      <p:sp>
        <p:nvSpPr>
          <p:cNvPr id="4" name="Segnaposto contenuto 3"/>
          <p:cNvSpPr txBox="1">
            <a:spLocks noGrp="1"/>
          </p:cNvSpPr>
          <p:nvPr>
            <p:ph idx="1"/>
          </p:nvPr>
        </p:nvSpPr>
        <p:spPr>
          <a:xfrm>
            <a:off x="1261872" y="1828800"/>
            <a:ext cx="8595360" cy="4495077"/>
          </a:xfrm>
          <a:prstGeom prst="rect">
            <a:avLst/>
          </a:prstGeom>
          <a:noFill/>
        </p:spPr>
        <p:txBody>
          <a:bodyPr wrap="square" rtlCol="0">
            <a:spAutoFit/>
          </a:bodyPr>
          <a:lstStyle/>
          <a:p>
            <a:pPr algn="ctr" fontAlgn="base"/>
            <a:r>
              <a:rPr lang="it-IT" sz="2000" dirty="0" smtClean="0"/>
              <a:t>L’Articolo 2048 c.c. prevede che:</a:t>
            </a:r>
          </a:p>
          <a:p>
            <a:pPr algn="just" fontAlgn="base">
              <a:lnSpc>
                <a:spcPct val="150000"/>
              </a:lnSpc>
            </a:pPr>
            <a:r>
              <a:rPr lang="it-IT" sz="2000" i="1" dirty="0" smtClean="0"/>
              <a:t>“</a:t>
            </a:r>
            <a:r>
              <a:rPr lang="it-IT" sz="2000" i="1" dirty="0"/>
              <a:t>Il padre e la madre </a:t>
            </a:r>
            <a:r>
              <a:rPr lang="it-IT" sz="2000" i="1" dirty="0">
                <a:hlinkClick r:id="rId2"/>
              </a:rPr>
              <a:t>[c.c. 316]</a:t>
            </a:r>
            <a:r>
              <a:rPr lang="it-IT" sz="2000" i="1" dirty="0"/>
              <a:t>, o il tutore </a:t>
            </a:r>
            <a:r>
              <a:rPr lang="it-IT" sz="2000" i="1" dirty="0">
                <a:hlinkClick r:id="rId3"/>
              </a:rPr>
              <a:t>[c.c. 357]</a:t>
            </a:r>
            <a:r>
              <a:rPr lang="it-IT" sz="2000" i="1" dirty="0"/>
              <a:t>, sono responsabili del danno cagionato dal fatto illecito dei figli minori non emancipati o delle persone soggette alla tutela, che abitano con essi </a:t>
            </a:r>
            <a:r>
              <a:rPr lang="it-IT" sz="2000" i="1" dirty="0">
                <a:hlinkClick r:id="rId4"/>
              </a:rPr>
              <a:t>[c.c. 2047]</a:t>
            </a:r>
            <a:r>
              <a:rPr lang="it-IT" sz="2000" i="1" dirty="0"/>
              <a:t>. La stessa disposizione si applica all'affiliante</a:t>
            </a:r>
            <a:r>
              <a:rPr lang="it-IT" sz="2000" i="1" dirty="0" smtClean="0"/>
              <a:t>. (</a:t>
            </a:r>
            <a:r>
              <a:rPr lang="mr-IN" sz="2000" i="1" dirty="0" smtClean="0"/>
              <a:t>…</a:t>
            </a:r>
            <a:r>
              <a:rPr lang="it-IT" sz="2000" i="1" dirty="0" smtClean="0"/>
              <a:t>)</a:t>
            </a:r>
            <a:endParaRPr lang="it-IT" sz="2000" i="1" dirty="0"/>
          </a:p>
          <a:p>
            <a:pPr algn="just" fontAlgn="base">
              <a:lnSpc>
                <a:spcPct val="150000"/>
              </a:lnSpc>
            </a:pPr>
            <a:r>
              <a:rPr lang="it-IT" sz="2000" i="1" dirty="0" smtClean="0"/>
              <a:t>Le </a:t>
            </a:r>
            <a:r>
              <a:rPr lang="it-IT" sz="2000" i="1" dirty="0"/>
              <a:t>persone indicate dai commi precedenti sono liberate dalla responsabilità soltanto se provano di non aver potuto impedire il </a:t>
            </a:r>
            <a:r>
              <a:rPr lang="it-IT" sz="2000" i="1" dirty="0" smtClean="0"/>
              <a:t>fatto”.</a:t>
            </a:r>
            <a:endParaRPr lang="it-IT" sz="2000" i="1" dirty="0"/>
          </a:p>
          <a:p>
            <a:endParaRPr lang="it-IT" dirty="0"/>
          </a:p>
        </p:txBody>
      </p:sp>
    </p:spTree>
    <p:extLst>
      <p:ext uri="{BB962C8B-B14F-4D97-AF65-F5344CB8AC3E}">
        <p14:creationId xmlns:p14="http://schemas.microsoft.com/office/powerpoint/2010/main" val="365794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310896" y="365760"/>
            <a:ext cx="10643616" cy="1325562"/>
          </a:xfrm>
        </p:spPr>
        <p:txBody>
          <a:bodyPr/>
          <a:lstStyle/>
          <a:p>
            <a:r>
              <a:rPr lang="it-IT" dirty="0" smtClean="0"/>
              <a:t>SE ACCERTATA RESPONSABILITÀ </a:t>
            </a:r>
            <a:endParaRPr lang="it-IT" dirty="0"/>
          </a:p>
        </p:txBody>
      </p:sp>
      <p:graphicFrame>
        <p:nvGraphicFramePr>
          <p:cNvPr id="5" name="Diagramma 4"/>
          <p:cNvGraphicFramePr/>
          <p:nvPr>
            <p:extLst>
              <p:ext uri="{D42A27DB-BD31-4B8C-83A1-F6EECF244321}">
                <p14:modId xmlns:p14="http://schemas.microsoft.com/office/powerpoint/2010/main" val="3273339717"/>
              </p:ext>
            </p:extLst>
          </p:nvPr>
        </p:nvGraphicFramePr>
        <p:xfrm>
          <a:off x="826051" y="1704574"/>
          <a:ext cx="9272105"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asellaDiTesto 2"/>
          <p:cNvSpPr txBox="1"/>
          <p:nvPr/>
        </p:nvSpPr>
        <p:spPr>
          <a:xfrm>
            <a:off x="6787979" y="2578444"/>
            <a:ext cx="2463114" cy="1200329"/>
          </a:xfrm>
          <a:prstGeom prst="rect">
            <a:avLst/>
          </a:prstGeom>
          <a:noFill/>
        </p:spPr>
        <p:txBody>
          <a:bodyPr wrap="square" rtlCol="0">
            <a:spAutoFit/>
          </a:bodyPr>
          <a:lstStyle/>
          <a:p>
            <a:r>
              <a:rPr lang="it-IT" dirty="0" smtClean="0"/>
              <a:t>DANNO ECONOMICO </a:t>
            </a:r>
          </a:p>
          <a:p>
            <a:r>
              <a:rPr lang="it-IT" dirty="0" smtClean="0"/>
              <a:t>DA PROVARE</a:t>
            </a:r>
          </a:p>
          <a:p>
            <a:r>
              <a:rPr lang="it-IT" dirty="0" smtClean="0"/>
              <a:t>Es. Spese mediche</a:t>
            </a:r>
          </a:p>
        </p:txBody>
      </p:sp>
    </p:spTree>
    <p:extLst>
      <p:ext uri="{BB962C8B-B14F-4D97-AF65-F5344CB8AC3E}">
        <p14:creationId xmlns:p14="http://schemas.microsoft.com/office/powerpoint/2010/main" val="11847898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539931" y="1080333"/>
            <a:ext cx="10222992" cy="896112"/>
          </a:xfrm>
        </p:spPr>
        <p:txBody>
          <a:bodyPr>
            <a:normAutofit fontScale="90000"/>
          </a:bodyPr>
          <a:lstStyle/>
          <a:p>
            <a:r>
              <a:rPr lang="it-IT" dirty="0" smtClean="0"/>
              <a:t>LA LEGGE 71/2017 «Disposizioni </a:t>
            </a:r>
            <a:r>
              <a:rPr lang="it-IT" dirty="0"/>
              <a:t>a tutela dei minori per la prevenzione ed il contrasto del fenomeno del </a:t>
            </a:r>
            <a:r>
              <a:rPr lang="it-IT" dirty="0" err="1" smtClean="0"/>
              <a:t>cyberbullismo</a:t>
            </a:r>
            <a:r>
              <a:rPr lang="it-IT" dirty="0" smtClean="0"/>
              <a:t>»</a:t>
            </a:r>
            <a:endParaRPr lang="it-IT" dirty="0"/>
          </a:p>
        </p:txBody>
      </p:sp>
      <p:sp>
        <p:nvSpPr>
          <p:cNvPr id="3" name="Segnaposto contenuto 2"/>
          <p:cNvSpPr>
            <a:spLocks noGrp="1"/>
          </p:cNvSpPr>
          <p:nvPr>
            <p:ph idx="1"/>
          </p:nvPr>
        </p:nvSpPr>
        <p:spPr>
          <a:xfrm>
            <a:off x="887403" y="2506663"/>
            <a:ext cx="8595360" cy="4351337"/>
          </a:xfrm>
        </p:spPr>
        <p:txBody>
          <a:bodyPr/>
          <a:lstStyle/>
          <a:p>
            <a:pPr>
              <a:buFont typeface="Wingdings" panose="05000000000000000000" pitchFamily="2" charset="2"/>
              <a:buChar char="Ø"/>
            </a:pPr>
            <a:r>
              <a:rPr lang="it-IT" dirty="0" smtClean="0"/>
              <a:t>IN VIGORE DAL 18 GIUGNO 2017 </a:t>
            </a:r>
          </a:p>
          <a:p>
            <a:pPr>
              <a:buFont typeface="Wingdings" panose="05000000000000000000" pitchFamily="2" charset="2"/>
              <a:buChar char="Ø"/>
            </a:pPr>
            <a:r>
              <a:rPr lang="it-IT" dirty="0" smtClean="0"/>
              <a:t>PRIMA FIRMATARIA ELENA FERRARA</a:t>
            </a:r>
          </a:p>
          <a:p>
            <a:pPr>
              <a:buFont typeface="Wingdings" panose="05000000000000000000" pitchFamily="2" charset="2"/>
              <a:buChar char="Ø"/>
            </a:pPr>
            <a:endParaRPr lang="it-IT" dirty="0" smtClean="0"/>
          </a:p>
          <a:p>
            <a:pPr marL="0" indent="0">
              <a:buNone/>
            </a:pPr>
            <a:r>
              <a:rPr lang="it-IT" dirty="0" smtClean="0"/>
              <a:t>QUALI NOVITA?</a:t>
            </a:r>
          </a:p>
          <a:p>
            <a:pPr marL="0" indent="0">
              <a:buNone/>
            </a:pPr>
            <a:endParaRPr lang="it-IT" dirty="0" smtClean="0"/>
          </a:p>
          <a:p>
            <a:pPr>
              <a:buFont typeface="Wingdings" panose="05000000000000000000" pitchFamily="2" charset="2"/>
              <a:buChar char="Ø"/>
            </a:pPr>
            <a:r>
              <a:rPr lang="it-IT" dirty="0" smtClean="0"/>
              <a:t>NUOVE RESPONSABILITA</a:t>
            </a:r>
          </a:p>
          <a:p>
            <a:pPr>
              <a:buFont typeface="Wingdings" panose="05000000000000000000" pitchFamily="2" charset="2"/>
              <a:buChar char="Ø"/>
            </a:pPr>
            <a:r>
              <a:rPr lang="it-IT" dirty="0" smtClean="0"/>
              <a:t>NUOVE FIGURE DI RIFERIMENTO </a:t>
            </a:r>
          </a:p>
          <a:p>
            <a:pPr>
              <a:buFont typeface="Wingdings" panose="05000000000000000000" pitchFamily="2" charset="2"/>
              <a:buChar char="Ø"/>
            </a:pPr>
            <a:r>
              <a:rPr lang="it-IT" dirty="0" smtClean="0"/>
              <a:t>NUOVI OBBLIGHI </a:t>
            </a:r>
            <a:endParaRPr lang="it-IT" dirty="0"/>
          </a:p>
        </p:txBody>
      </p:sp>
    </p:spTree>
    <p:extLst>
      <p:ext uri="{BB962C8B-B14F-4D97-AF65-F5344CB8AC3E}">
        <p14:creationId xmlns:p14="http://schemas.microsoft.com/office/powerpoint/2010/main" val="10475795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668748" y="308095"/>
            <a:ext cx="9692640" cy="1325562"/>
          </a:xfrm>
        </p:spPr>
        <p:txBody>
          <a:bodyPr>
            <a:normAutofit/>
          </a:bodyPr>
          <a:lstStyle/>
          <a:p>
            <a:r>
              <a:rPr lang="it-IT" sz="4000" dirty="0" smtClean="0"/>
              <a:t>DEFINIZIONE DI CYBERBULLISMO</a:t>
            </a:r>
            <a:endParaRPr lang="it-IT" sz="4000" dirty="0"/>
          </a:p>
        </p:txBody>
      </p:sp>
      <p:sp>
        <p:nvSpPr>
          <p:cNvPr id="3" name="Segnaposto contenuto 2"/>
          <p:cNvSpPr>
            <a:spLocks noGrp="1"/>
          </p:cNvSpPr>
          <p:nvPr>
            <p:ph idx="1"/>
          </p:nvPr>
        </p:nvSpPr>
        <p:spPr>
          <a:xfrm>
            <a:off x="1131243" y="1847461"/>
            <a:ext cx="8595360" cy="4351337"/>
          </a:xfrm>
        </p:spPr>
        <p:txBody>
          <a:bodyPr>
            <a:normAutofit fontScale="85000" lnSpcReduction="10000"/>
          </a:bodyPr>
          <a:lstStyle/>
          <a:p>
            <a:pPr marL="0" indent="0" algn="just">
              <a:buNone/>
            </a:pPr>
            <a:r>
              <a:rPr lang="it-IT" sz="2400" dirty="0" smtClean="0"/>
              <a:t>ART. 1</a:t>
            </a:r>
            <a:endParaRPr lang="it-IT" sz="2400" dirty="0"/>
          </a:p>
          <a:p>
            <a:pPr marL="0" indent="0" algn="just">
              <a:lnSpc>
                <a:spcPct val="150000"/>
              </a:lnSpc>
              <a:buNone/>
            </a:pPr>
            <a:r>
              <a:rPr lang="it-IT" sz="2400" i="1" dirty="0"/>
              <a:t>«</a:t>
            </a:r>
            <a:r>
              <a:rPr lang="it-IT" sz="2400" i="1" dirty="0" smtClean="0"/>
              <a:t>Qualunque forma di pressione, aggressione, molestia, ricatto, ingiuria, denigrazione, diffamazione, furto di identità, alterazione, acquisizione illecita, manipolazione, trattamento illecito dei dati personali in danno di minorenni, realizzata per via telematica, nonché la diffusione di contenuti on line aventi ad oggetto anche uno o più componenti della famiglia del minore il cui scopo intenzionale e predominante sia quello di isolare un minore o un gruppo di minori ponendo in atto un serio abuso, un attacco dannoso o la loro messa in ridicolo</a:t>
            </a:r>
            <a:r>
              <a:rPr lang="it-IT" sz="2400" dirty="0"/>
              <a:t>».</a:t>
            </a:r>
          </a:p>
        </p:txBody>
      </p:sp>
    </p:spTree>
    <p:extLst>
      <p:ext uri="{BB962C8B-B14F-4D97-AF65-F5344CB8AC3E}">
        <p14:creationId xmlns:p14="http://schemas.microsoft.com/office/powerpoint/2010/main" val="12558563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7000"/>
            <a:lum/>
          </a:blip>
          <a:srcRect/>
          <a:stretch>
            <a:fillRect t="-9000" b="-9000"/>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VIOLAZIONE DELLA LEGGE PENALE - </a:t>
            </a:r>
            <a:endParaRPr lang="it-IT" dirty="0"/>
          </a:p>
        </p:txBody>
      </p:sp>
      <p:sp>
        <p:nvSpPr>
          <p:cNvPr id="3" name="Segnaposto contenuto 2"/>
          <p:cNvSpPr>
            <a:spLocks noGrp="1"/>
          </p:cNvSpPr>
          <p:nvPr>
            <p:ph idx="1"/>
          </p:nvPr>
        </p:nvSpPr>
        <p:spPr>
          <a:xfrm>
            <a:off x="1074303" y="2392631"/>
            <a:ext cx="8595360" cy="4351337"/>
          </a:xfrm>
        </p:spPr>
        <p:txBody>
          <a:bodyPr/>
          <a:lstStyle/>
          <a:p>
            <a:pPr algn="just">
              <a:lnSpc>
                <a:spcPct val="150000"/>
              </a:lnSpc>
            </a:pPr>
            <a:r>
              <a:rPr lang="it-IT" dirty="0"/>
              <a:t>IL DIRITTO PENALE È L’INSIEME DI NORME GIURIDICHE ATTRAVERSO CUI LO STATO PROIBISCE DETERMINATI COMPORTAMENTI UMANI CONSIDERATI ILLECITI, MEDIANTE LA MINACCIA DI UNA </a:t>
            </a:r>
            <a:r>
              <a:rPr lang="it-IT" b="1" u="sng" dirty="0" smtClean="0">
                <a:hlinkClick r:id="rId3"/>
              </a:rPr>
              <a:t>SANZIONE</a:t>
            </a:r>
            <a:r>
              <a:rPr lang="it-IT" u="sng" dirty="0" smtClean="0"/>
              <a:t>.</a:t>
            </a:r>
            <a:endParaRPr lang="it-IT" dirty="0"/>
          </a:p>
          <a:p>
            <a:pPr algn="just">
              <a:lnSpc>
                <a:spcPct val="150000"/>
              </a:lnSpc>
            </a:pPr>
            <a:r>
              <a:rPr lang="it-IT" b="1" dirty="0"/>
              <a:t>IL COMPORTAMENTO UMANO VIETATO DALLA </a:t>
            </a:r>
            <a:r>
              <a:rPr lang="it-IT" b="1" u="sng" dirty="0">
                <a:hlinkClick r:id="rId4"/>
              </a:rPr>
              <a:t>LEGGE PENALE SI DEFINISCE </a:t>
            </a:r>
            <a:r>
              <a:rPr lang="it-IT" b="1" u="sng" dirty="0" smtClean="0">
                <a:hlinkClick r:id="rId4"/>
              </a:rPr>
              <a:t>REATO</a:t>
            </a:r>
            <a:r>
              <a:rPr lang="it-IT" b="1" u="sng" dirty="0" smtClean="0"/>
              <a:t>.</a:t>
            </a:r>
            <a:endParaRPr lang="it-IT" dirty="0"/>
          </a:p>
        </p:txBody>
      </p:sp>
    </p:spTree>
    <p:extLst>
      <p:ext uri="{BB962C8B-B14F-4D97-AF65-F5344CB8AC3E}">
        <p14:creationId xmlns:p14="http://schemas.microsoft.com/office/powerpoint/2010/main" val="13210478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11000" b="-11000"/>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261872" y="365760"/>
            <a:ext cx="9692640" cy="959187"/>
          </a:xfrm>
        </p:spPr>
        <p:txBody>
          <a:bodyPr/>
          <a:lstStyle/>
          <a:p>
            <a:r>
              <a:rPr lang="it-IT" dirty="0" smtClean="0"/>
              <a:t>ART. 2 </a:t>
            </a:r>
            <a:r>
              <a:rPr lang="mr-IN" dirty="0" smtClean="0"/>
              <a:t>–</a:t>
            </a:r>
            <a:r>
              <a:rPr lang="it-IT" dirty="0" smtClean="0"/>
              <a:t> FORME DI TUTELA</a:t>
            </a:r>
            <a:endParaRPr lang="it-IT" dirty="0"/>
          </a:p>
        </p:txBody>
      </p:sp>
      <p:sp>
        <p:nvSpPr>
          <p:cNvPr id="3" name="Segnaposto contenuto 2"/>
          <p:cNvSpPr>
            <a:spLocks noGrp="1"/>
          </p:cNvSpPr>
          <p:nvPr>
            <p:ph idx="1"/>
          </p:nvPr>
        </p:nvSpPr>
        <p:spPr>
          <a:xfrm>
            <a:off x="391886" y="1828800"/>
            <a:ext cx="9465346" cy="4351337"/>
          </a:xfrm>
        </p:spPr>
        <p:txBody>
          <a:bodyPr>
            <a:normAutofit/>
          </a:bodyPr>
          <a:lstStyle/>
          <a:p>
            <a:pPr>
              <a:lnSpc>
                <a:spcPct val="150000"/>
              </a:lnSpc>
            </a:pPr>
            <a:r>
              <a:rPr lang="it-IT" dirty="0" smtClean="0"/>
              <a:t>SE </a:t>
            </a:r>
            <a:r>
              <a:rPr lang="it-IT" b="1" dirty="0" smtClean="0"/>
              <a:t>MINORE </a:t>
            </a:r>
            <a:r>
              <a:rPr lang="it-IT" b="1" u="sng" dirty="0" smtClean="0"/>
              <a:t>ULTRAQUATTORDICENNE</a:t>
            </a:r>
            <a:r>
              <a:rPr lang="it-IT" b="1" dirty="0" smtClean="0"/>
              <a:t> </a:t>
            </a:r>
            <a:r>
              <a:rPr lang="it-IT" dirty="0" smtClean="0"/>
              <a:t>PUÒ AVANZARE ISTANZA A:</a:t>
            </a:r>
          </a:p>
          <a:p>
            <a:pPr lvl="1">
              <a:lnSpc>
                <a:spcPct val="150000"/>
              </a:lnSpc>
            </a:pPr>
            <a:r>
              <a:rPr lang="it-IT" dirty="0" smtClean="0"/>
              <a:t>TITOLARE DEL TRATTAMENTO</a:t>
            </a:r>
          </a:p>
          <a:p>
            <a:pPr lvl="1">
              <a:lnSpc>
                <a:spcPct val="150000"/>
              </a:lnSpc>
            </a:pPr>
            <a:r>
              <a:rPr lang="it-IT" dirty="0" smtClean="0"/>
              <a:t>GESTORE DEL SITO</a:t>
            </a:r>
          </a:p>
          <a:p>
            <a:pPr lvl="1">
              <a:lnSpc>
                <a:spcPct val="150000"/>
              </a:lnSpc>
            </a:pPr>
            <a:r>
              <a:rPr lang="it-IT" dirty="0" smtClean="0"/>
              <a:t>SOCIAL NETWORK</a:t>
            </a:r>
          </a:p>
          <a:p>
            <a:pPr marL="274320" lvl="1" indent="0">
              <a:lnSpc>
                <a:spcPct val="150000"/>
              </a:lnSpc>
              <a:buNone/>
            </a:pPr>
            <a:endParaRPr lang="it-IT" b="1" dirty="0" smtClean="0"/>
          </a:p>
          <a:p>
            <a:pPr marL="274320" lvl="1" indent="0">
              <a:lnSpc>
                <a:spcPct val="150000"/>
              </a:lnSpc>
              <a:buNone/>
            </a:pPr>
            <a:r>
              <a:rPr lang="it-IT" b="1" dirty="0" smtClean="0"/>
              <a:t>TEMPI</a:t>
            </a:r>
            <a:r>
              <a:rPr lang="it-IT" b="1" dirty="0"/>
              <a:t>?</a:t>
            </a:r>
            <a:endParaRPr lang="it-IT" b="1" dirty="0" smtClean="0"/>
          </a:p>
          <a:p>
            <a:pPr lvl="1"/>
            <a:endParaRPr lang="it-IT" dirty="0"/>
          </a:p>
        </p:txBody>
      </p:sp>
      <p:graphicFrame>
        <p:nvGraphicFramePr>
          <p:cNvPr id="4" name="Diagramma 3"/>
          <p:cNvGraphicFramePr/>
          <p:nvPr>
            <p:extLst>
              <p:ext uri="{D42A27DB-BD31-4B8C-83A1-F6EECF244321}">
                <p14:modId xmlns:p14="http://schemas.microsoft.com/office/powerpoint/2010/main" val="1185470887"/>
              </p:ext>
            </p:extLst>
          </p:nvPr>
        </p:nvGraphicFramePr>
        <p:xfrm>
          <a:off x="1944130" y="3443416"/>
          <a:ext cx="7004908" cy="39470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307074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1000"/>
            <a:lum/>
          </a:blip>
          <a:srcRect/>
          <a:stretch>
            <a:fillRect t="-11000" b="-11000"/>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373224" y="571033"/>
            <a:ext cx="10581288" cy="735252"/>
          </a:xfrm>
        </p:spPr>
        <p:txBody>
          <a:bodyPr>
            <a:normAutofit/>
          </a:bodyPr>
          <a:lstStyle/>
          <a:p>
            <a:r>
              <a:rPr lang="it-IT" sz="3600" dirty="0" smtClean="0"/>
              <a:t>CONTENUTO DEL RECLAMO AL GARANTE</a:t>
            </a:r>
            <a:endParaRPr lang="it-IT" sz="3600" dirty="0"/>
          </a:p>
        </p:txBody>
      </p:sp>
      <p:sp>
        <p:nvSpPr>
          <p:cNvPr id="3" name="Segnaposto contenuto 2"/>
          <p:cNvSpPr>
            <a:spLocks noGrp="1"/>
          </p:cNvSpPr>
          <p:nvPr>
            <p:ph idx="1"/>
          </p:nvPr>
        </p:nvSpPr>
        <p:spPr>
          <a:xfrm>
            <a:off x="522514" y="1828800"/>
            <a:ext cx="9334718" cy="2873829"/>
          </a:xfrm>
        </p:spPr>
        <p:txBody>
          <a:bodyPr>
            <a:normAutofit fontScale="70000" lnSpcReduction="20000"/>
          </a:bodyPr>
          <a:lstStyle/>
          <a:p>
            <a:pPr>
              <a:lnSpc>
                <a:spcPct val="170000"/>
              </a:lnSpc>
            </a:pPr>
            <a:r>
              <a:rPr lang="it-IT" dirty="0" smtClean="0"/>
              <a:t>DESCRIZIONE DI QUANTO </a:t>
            </a:r>
            <a:r>
              <a:rPr lang="it-IT" sz="2000" dirty="0" smtClean="0"/>
              <a:t>ACCADUTO;</a:t>
            </a:r>
          </a:p>
          <a:p>
            <a:pPr>
              <a:lnSpc>
                <a:spcPct val="170000"/>
              </a:lnSpc>
            </a:pPr>
            <a:r>
              <a:rPr lang="it-IT" sz="2000" dirty="0" smtClean="0"/>
              <a:t>INDICARE EVENTUALI REATI CHE SI RITENGONO ESSERE STATI COMMESSI;</a:t>
            </a:r>
          </a:p>
          <a:p>
            <a:pPr>
              <a:lnSpc>
                <a:spcPct val="170000"/>
              </a:lnSpc>
            </a:pPr>
            <a:r>
              <a:rPr lang="it-IT" sz="2000" dirty="0" smtClean="0"/>
              <a:t>INDICARE ANCHE LA FONTE DEL SITO INTERNET E DOVE SONO STATI DIFFUSI I CONTENUTI OFFENSIVI;</a:t>
            </a:r>
          </a:p>
          <a:p>
            <a:pPr>
              <a:lnSpc>
                <a:spcPct val="170000"/>
              </a:lnSpc>
            </a:pPr>
            <a:r>
              <a:rPr lang="it-IT" sz="2000" dirty="0" smtClean="0"/>
              <a:t>ALLEGARE FOTO DELLA SEGNALAZIONE EFFETTUATA E DEL POST;</a:t>
            </a:r>
          </a:p>
          <a:p>
            <a:pPr>
              <a:lnSpc>
                <a:spcPct val="170000"/>
              </a:lnSpc>
            </a:pPr>
            <a:r>
              <a:rPr lang="it-IT" sz="2000" dirty="0" smtClean="0"/>
              <a:t>INVIARE SEGNALAZIONE A CYBERBULLISMO@GPDP.IT;</a:t>
            </a:r>
          </a:p>
          <a:p>
            <a:endParaRPr lang="it-IT" dirty="0"/>
          </a:p>
        </p:txBody>
      </p:sp>
      <p:sp>
        <p:nvSpPr>
          <p:cNvPr id="4" name="CasellaDiTesto 3"/>
          <p:cNvSpPr txBox="1"/>
          <p:nvPr/>
        </p:nvSpPr>
        <p:spPr>
          <a:xfrm>
            <a:off x="615820" y="4702629"/>
            <a:ext cx="9144000" cy="1754326"/>
          </a:xfrm>
          <a:prstGeom prst="rect">
            <a:avLst/>
          </a:prstGeom>
          <a:noFill/>
        </p:spPr>
        <p:txBody>
          <a:bodyPr wrap="square" rtlCol="0">
            <a:spAutoFit/>
          </a:bodyPr>
          <a:lstStyle/>
          <a:p>
            <a:pPr>
              <a:lnSpc>
                <a:spcPct val="200000"/>
              </a:lnSpc>
            </a:pPr>
            <a:r>
              <a:rPr lang="it-IT" dirty="0" smtClean="0"/>
              <a:t>IL GARANTE :</a:t>
            </a:r>
          </a:p>
          <a:p>
            <a:pPr marL="342900" indent="-342900">
              <a:lnSpc>
                <a:spcPct val="200000"/>
              </a:lnSpc>
              <a:buAutoNum type="alphaUcPeriod"/>
            </a:pPr>
            <a:r>
              <a:rPr lang="it-IT" dirty="0" smtClean="0"/>
              <a:t>POTRÀ RIMUVERE, OSCURARE O BLOCCARE IL CONTENUTO </a:t>
            </a:r>
          </a:p>
          <a:p>
            <a:pPr marL="342900" indent="-342900">
              <a:lnSpc>
                <a:spcPct val="200000"/>
              </a:lnSpc>
              <a:buAutoNum type="alphaUcPeriod"/>
            </a:pPr>
            <a:r>
              <a:rPr lang="it-IT" dirty="0" smtClean="0"/>
              <a:t>DARNE NOTIZIA ALL’INTERESSATO</a:t>
            </a:r>
            <a:endParaRPr lang="it-IT" dirty="0"/>
          </a:p>
        </p:txBody>
      </p:sp>
    </p:spTree>
    <p:extLst>
      <p:ext uri="{BB962C8B-B14F-4D97-AF65-F5344CB8AC3E}">
        <p14:creationId xmlns:p14="http://schemas.microsoft.com/office/powerpoint/2010/main" val="9355738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0" y="352579"/>
            <a:ext cx="10562626" cy="1325562"/>
          </a:xfrm>
        </p:spPr>
        <p:txBody>
          <a:bodyPr>
            <a:normAutofit/>
          </a:bodyPr>
          <a:lstStyle/>
          <a:p>
            <a:pPr algn="ctr"/>
            <a:r>
              <a:rPr lang="it-IT" sz="4000" dirty="0" smtClean="0"/>
              <a:t>PROCEDURA DI AMMONIMENTO </a:t>
            </a:r>
            <a:br>
              <a:rPr lang="it-IT" sz="4000" dirty="0" smtClean="0"/>
            </a:br>
            <a:r>
              <a:rPr lang="it-IT" sz="4000" dirty="0" smtClean="0"/>
              <a:t>(ART. 7)</a:t>
            </a:r>
            <a:endParaRPr lang="it-IT" sz="4000" dirty="0"/>
          </a:p>
        </p:txBody>
      </p:sp>
      <p:sp>
        <p:nvSpPr>
          <p:cNvPr id="3" name="Segnaposto contenuto 2"/>
          <p:cNvSpPr>
            <a:spLocks noGrp="1"/>
          </p:cNvSpPr>
          <p:nvPr>
            <p:ph idx="1"/>
          </p:nvPr>
        </p:nvSpPr>
        <p:spPr>
          <a:xfrm>
            <a:off x="630783" y="2312455"/>
            <a:ext cx="9465346" cy="2877382"/>
          </a:xfrm>
        </p:spPr>
        <p:txBody>
          <a:bodyPr>
            <a:normAutofit/>
          </a:bodyPr>
          <a:lstStyle/>
          <a:p>
            <a:pPr marL="0" indent="0">
              <a:lnSpc>
                <a:spcPct val="150000"/>
              </a:lnSpc>
              <a:buNone/>
            </a:pPr>
            <a:r>
              <a:rPr lang="it-IT" dirty="0" smtClean="0"/>
              <a:t>Misura </a:t>
            </a:r>
            <a:r>
              <a:rPr lang="it-IT" dirty="0"/>
              <a:t>monitoria di “diritto mite”, finalizzata </a:t>
            </a:r>
            <a:r>
              <a:rPr lang="it-IT" dirty="0" smtClean="0"/>
              <a:t>a:</a:t>
            </a:r>
          </a:p>
          <a:p>
            <a:pPr algn="just">
              <a:lnSpc>
                <a:spcPct val="150000"/>
              </a:lnSpc>
              <a:buFont typeface="Wingdings" panose="05000000000000000000" pitchFamily="2" charset="2"/>
              <a:buChar char="Ø"/>
            </a:pPr>
            <a:r>
              <a:rPr lang="it-IT" dirty="0" smtClean="0"/>
              <a:t> </a:t>
            </a:r>
            <a:r>
              <a:rPr lang="it-IT" b="1" u="sng" dirty="0"/>
              <a:t>tutelare preventivamente la vittima </a:t>
            </a:r>
            <a:r>
              <a:rPr lang="it-IT" dirty="0"/>
              <a:t>dal perpetuarsi di condotte lesive della sua dignità </a:t>
            </a:r>
            <a:r>
              <a:rPr lang="it-IT" dirty="0" smtClean="0"/>
              <a:t>personale;</a:t>
            </a:r>
          </a:p>
          <a:p>
            <a:pPr algn="just">
              <a:lnSpc>
                <a:spcPct val="150000"/>
              </a:lnSpc>
              <a:buFont typeface="Wingdings" panose="05000000000000000000" pitchFamily="2" charset="2"/>
              <a:buChar char="Ø"/>
            </a:pPr>
            <a:r>
              <a:rPr lang="it-IT" dirty="0" smtClean="0"/>
              <a:t>a </a:t>
            </a:r>
            <a:r>
              <a:rPr lang="it-IT" b="1" u="sng" dirty="0"/>
              <a:t>preservare l’autore dei fatti</a:t>
            </a:r>
            <a:r>
              <a:rPr lang="it-IT" dirty="0"/>
              <a:t>, in ragione della minore età, da un eventuale processo penale, richiamandolo sul disvalore sociale dei suoi </a:t>
            </a:r>
            <a:r>
              <a:rPr lang="it-IT" dirty="0" smtClean="0"/>
              <a:t>comportamenti.</a:t>
            </a:r>
          </a:p>
          <a:p>
            <a:pPr marL="0" indent="0">
              <a:buNone/>
            </a:pPr>
            <a:endParaRPr lang="it-IT" dirty="0"/>
          </a:p>
        </p:txBody>
      </p:sp>
    </p:spTree>
    <p:extLst>
      <p:ext uri="{BB962C8B-B14F-4D97-AF65-F5344CB8AC3E}">
        <p14:creationId xmlns:p14="http://schemas.microsoft.com/office/powerpoint/2010/main" val="12950352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777652" y="0"/>
            <a:ext cx="9692640" cy="886392"/>
          </a:xfrm>
        </p:spPr>
        <p:txBody>
          <a:bodyPr>
            <a:normAutofit/>
          </a:bodyPr>
          <a:lstStyle/>
          <a:p>
            <a:r>
              <a:rPr lang="it-IT" sz="4000" dirty="0" smtClean="0"/>
              <a:t>Come si svolge ?</a:t>
            </a:r>
            <a:endParaRPr lang="it-IT" sz="4000" dirty="0"/>
          </a:p>
        </p:txBody>
      </p:sp>
      <p:sp>
        <p:nvSpPr>
          <p:cNvPr id="3" name="Segnaposto contenuto 2"/>
          <p:cNvSpPr>
            <a:spLocks noGrp="1"/>
          </p:cNvSpPr>
          <p:nvPr>
            <p:ph idx="1"/>
          </p:nvPr>
        </p:nvSpPr>
        <p:spPr>
          <a:xfrm>
            <a:off x="130629" y="1029730"/>
            <a:ext cx="10339663" cy="5642919"/>
          </a:xfrm>
        </p:spPr>
        <p:txBody>
          <a:bodyPr>
            <a:normAutofit fontScale="85000" lnSpcReduction="20000"/>
          </a:bodyPr>
          <a:lstStyle/>
          <a:p>
            <a:pPr algn="just">
              <a:lnSpc>
                <a:spcPct val="170000"/>
              </a:lnSpc>
              <a:buFont typeface="Wingdings" panose="05000000000000000000" pitchFamily="2" charset="2"/>
              <a:buChar char="Ø"/>
            </a:pPr>
            <a:r>
              <a:rPr lang="it-IT" dirty="0" smtClean="0"/>
              <a:t>la </a:t>
            </a:r>
            <a:r>
              <a:rPr lang="it-IT" dirty="0"/>
              <a:t>richiesta di ammonimento potrà essere presentata presso qualsiasi ufficio di </a:t>
            </a:r>
            <a:r>
              <a:rPr lang="it-IT" dirty="0" smtClean="0"/>
              <a:t>Polizia; </a:t>
            </a:r>
          </a:p>
          <a:p>
            <a:pPr algn="just">
              <a:lnSpc>
                <a:spcPct val="170000"/>
              </a:lnSpc>
              <a:buFont typeface="Wingdings" panose="05000000000000000000" pitchFamily="2" charset="2"/>
              <a:buChar char="Ø"/>
            </a:pPr>
            <a:r>
              <a:rPr lang="it-IT" dirty="0"/>
              <a:t>d</a:t>
            </a:r>
            <a:r>
              <a:rPr lang="it-IT" dirty="0" smtClean="0"/>
              <a:t>ovrà </a:t>
            </a:r>
            <a:r>
              <a:rPr lang="it-IT" dirty="0"/>
              <a:t>contenere una </a:t>
            </a:r>
            <a:r>
              <a:rPr lang="it-IT" u="sng" dirty="0"/>
              <a:t>dettagliata descrizione dei fatti, delle persone a qualunque titolo coinvolte ed eventuali allegati comprovanti quanto </a:t>
            </a:r>
            <a:r>
              <a:rPr lang="it-IT" u="sng" dirty="0" smtClean="0"/>
              <a:t>esposto</a:t>
            </a:r>
            <a:r>
              <a:rPr lang="it-IT" dirty="0" smtClean="0"/>
              <a:t>;</a:t>
            </a:r>
          </a:p>
          <a:p>
            <a:pPr algn="just">
              <a:lnSpc>
                <a:spcPct val="170000"/>
              </a:lnSpc>
              <a:buFont typeface="Wingdings" panose="05000000000000000000" pitchFamily="2" charset="2"/>
              <a:buChar char="Ø"/>
            </a:pPr>
            <a:r>
              <a:rPr lang="it-IT" dirty="0"/>
              <a:t>l</a:t>
            </a:r>
            <a:r>
              <a:rPr lang="it-IT" dirty="0" smtClean="0"/>
              <a:t>’ammonimento</a:t>
            </a:r>
            <a:r>
              <a:rPr lang="it-IT" dirty="0"/>
              <a:t>, in quanto provvedimento amministrativo, non richiede una prova certa e inconfutabile dei fatti, essendo sufficiente la sussistenza di un quadro indiziario che garantisca la verosimiglianza di quanto </a:t>
            </a:r>
            <a:r>
              <a:rPr lang="it-IT" dirty="0" smtClean="0"/>
              <a:t>dichiarato;</a:t>
            </a:r>
          </a:p>
          <a:p>
            <a:pPr algn="just">
              <a:lnSpc>
                <a:spcPct val="170000"/>
              </a:lnSpc>
              <a:buFont typeface="Wingdings" panose="05000000000000000000" pitchFamily="2" charset="2"/>
              <a:buChar char="Ø"/>
            </a:pPr>
            <a:r>
              <a:rPr lang="it-IT" dirty="0" smtClean="0"/>
              <a:t>Qualora </a:t>
            </a:r>
            <a:r>
              <a:rPr lang="it-IT" dirty="0"/>
              <a:t>l’istanza sia considerata fondata, anche a seguito degli approfondimenti investigativi ritenuti più opportuni, i</a:t>
            </a:r>
            <a:r>
              <a:rPr lang="it-IT" b="1" dirty="0"/>
              <a:t>l Questore convocherà il minore responsabile insieme ad almeno un genitore o ad altra persona esercente la potestà genitoriale, </a:t>
            </a:r>
            <a:r>
              <a:rPr lang="it-IT" b="1" u="sng" dirty="0"/>
              <a:t>ammonendolo oralmente e invitandolo a tenere una condotta conforme alla legge con specifiche prescrizioni che, ovviamente, varieranno in base ai </a:t>
            </a:r>
            <a:r>
              <a:rPr lang="it-IT" b="1" u="sng" dirty="0" smtClean="0"/>
              <a:t>casi</a:t>
            </a:r>
            <a:r>
              <a:rPr lang="it-IT" b="1" u="sng" dirty="0"/>
              <a:t>;</a:t>
            </a:r>
            <a:endParaRPr lang="it-IT" b="1" u="sng" dirty="0" smtClean="0"/>
          </a:p>
          <a:p>
            <a:pPr algn="just">
              <a:lnSpc>
                <a:spcPct val="170000"/>
              </a:lnSpc>
              <a:buFont typeface="Wingdings" panose="05000000000000000000" pitchFamily="2" charset="2"/>
              <a:buChar char="Ø"/>
            </a:pPr>
            <a:r>
              <a:rPr lang="it-IT" dirty="0" smtClean="0"/>
              <a:t>La </a:t>
            </a:r>
            <a:r>
              <a:rPr lang="it-IT" dirty="0"/>
              <a:t>legge non prevede un termine di durata massima dell'ammonimento ma specifica che i relativi effetti cesseranno al compimento della maggiore età. </a:t>
            </a:r>
          </a:p>
        </p:txBody>
      </p:sp>
    </p:spTree>
    <p:extLst>
      <p:ext uri="{BB962C8B-B14F-4D97-AF65-F5344CB8AC3E}">
        <p14:creationId xmlns:p14="http://schemas.microsoft.com/office/powerpoint/2010/main" val="28719280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861278" y="1533747"/>
            <a:ext cx="9692640" cy="698545"/>
          </a:xfrm>
        </p:spPr>
        <p:txBody>
          <a:bodyPr>
            <a:normAutofit fontScale="90000"/>
          </a:bodyPr>
          <a:lstStyle/>
          <a:p>
            <a:r>
              <a:rPr lang="it-IT" b="1" smtClean="0"/>
              <a:t>Linee </a:t>
            </a:r>
            <a:r>
              <a:rPr lang="it-IT" b="1" dirty="0"/>
              <a:t>di orientamento per la prevenzione e il contrasto del </a:t>
            </a:r>
            <a:r>
              <a:rPr lang="it-IT" b="1" dirty="0" err="1"/>
              <a:t>cyberbullismo</a:t>
            </a:r>
            <a:r>
              <a:rPr lang="it-IT" dirty="0"/>
              <a:t> </a:t>
            </a:r>
          </a:p>
        </p:txBody>
      </p:sp>
      <p:sp>
        <p:nvSpPr>
          <p:cNvPr id="3" name="Segnaposto contenuto 2"/>
          <p:cNvSpPr>
            <a:spLocks noGrp="1"/>
          </p:cNvSpPr>
          <p:nvPr>
            <p:ph idx="1"/>
          </p:nvPr>
        </p:nvSpPr>
        <p:spPr>
          <a:xfrm>
            <a:off x="362858" y="2467429"/>
            <a:ext cx="10356524" cy="3907245"/>
          </a:xfrm>
        </p:spPr>
        <p:txBody>
          <a:bodyPr>
            <a:noAutofit/>
          </a:bodyPr>
          <a:lstStyle/>
          <a:p>
            <a:pPr>
              <a:lnSpc>
                <a:spcPct val="150000"/>
              </a:lnSpc>
              <a:buFont typeface="Wingdings" panose="05000000000000000000" pitchFamily="2" charset="2"/>
              <a:buChar char="Ø"/>
            </a:pPr>
            <a:r>
              <a:rPr lang="it-IT" sz="1600" dirty="0" smtClean="0"/>
              <a:t>indicano </a:t>
            </a:r>
            <a:r>
              <a:rPr lang="it-IT" sz="1600" dirty="0"/>
              <a:t>al mondo scolastico ruoli, responsabilità e azoni utili a prevenire e gestire i casi di </a:t>
            </a:r>
            <a:r>
              <a:rPr lang="it-IT" sz="1600" dirty="0" err="1" smtClean="0"/>
              <a:t>cyberbullismo</a:t>
            </a:r>
            <a:r>
              <a:rPr lang="it-IT" sz="1600" dirty="0" smtClean="0"/>
              <a:t>:</a:t>
            </a:r>
            <a:endParaRPr lang="it-IT" sz="1600" dirty="0"/>
          </a:p>
          <a:p>
            <a:pPr lvl="1">
              <a:lnSpc>
                <a:spcPct val="150000"/>
              </a:lnSpc>
              <a:buFont typeface="Wingdings" panose="05000000000000000000" pitchFamily="2" charset="2"/>
              <a:buChar char="Ø"/>
            </a:pPr>
            <a:r>
              <a:rPr lang="it-IT" dirty="0" smtClean="0"/>
              <a:t>formazione </a:t>
            </a:r>
            <a:r>
              <a:rPr lang="it-IT" dirty="0"/>
              <a:t>del personale scolastico, prevedendo la partecipazione di un proprio referente per ogni autonomia scolastica;</a:t>
            </a:r>
          </a:p>
          <a:p>
            <a:pPr lvl="1">
              <a:lnSpc>
                <a:spcPct val="150000"/>
              </a:lnSpc>
              <a:buFont typeface="Wingdings" panose="05000000000000000000" pitchFamily="2" charset="2"/>
              <a:buChar char="Ø"/>
            </a:pPr>
            <a:r>
              <a:rPr lang="it-IT" dirty="0"/>
              <a:t>sviluppo delle competenze digitali, tra gli obiettivi formativi prioritari (L.107/2015);</a:t>
            </a:r>
          </a:p>
          <a:p>
            <a:pPr lvl="1">
              <a:lnSpc>
                <a:spcPct val="150000"/>
              </a:lnSpc>
              <a:buFont typeface="Wingdings" panose="05000000000000000000" pitchFamily="2" charset="2"/>
              <a:buChar char="Ø"/>
            </a:pPr>
            <a:r>
              <a:rPr lang="it-IT" dirty="0"/>
              <a:t>promozione di un ruolo attivo degli studenti (ed ex studenti) in attività di </a:t>
            </a:r>
            <a:r>
              <a:rPr lang="it-IT" b="1" u="sng" dirty="0" err="1"/>
              <a:t>peer</a:t>
            </a:r>
            <a:r>
              <a:rPr lang="it-IT" b="1" u="sng" dirty="0"/>
              <a:t> </a:t>
            </a:r>
            <a:r>
              <a:rPr lang="it-IT" b="1" u="sng" dirty="0" err="1"/>
              <a:t>education</a:t>
            </a:r>
            <a:r>
              <a:rPr lang="it-IT" dirty="0"/>
              <a:t>;</a:t>
            </a:r>
          </a:p>
          <a:p>
            <a:pPr lvl="1">
              <a:lnSpc>
                <a:spcPct val="150000"/>
              </a:lnSpc>
              <a:buFont typeface="Wingdings" panose="05000000000000000000" pitchFamily="2" charset="2"/>
              <a:buChar char="Ø"/>
            </a:pPr>
            <a:r>
              <a:rPr lang="it-IT" dirty="0"/>
              <a:t>previsione di misure di sostegno e rieducazione dei minori coinvolti;</a:t>
            </a:r>
          </a:p>
          <a:p>
            <a:pPr lvl="1">
              <a:lnSpc>
                <a:spcPct val="150000"/>
              </a:lnSpc>
              <a:buFont typeface="Wingdings" panose="05000000000000000000" pitchFamily="2" charset="2"/>
              <a:buChar char="Ø"/>
            </a:pPr>
            <a:r>
              <a:rPr lang="it-IT" dirty="0"/>
              <a:t>Integrazione dei regolamenti e del patto di corresponsabilità  con specifici riferimenti a condotte di </a:t>
            </a:r>
            <a:r>
              <a:rPr lang="it-IT" dirty="0" err="1"/>
              <a:t>cyberbullismo</a:t>
            </a:r>
            <a:r>
              <a:rPr lang="it-IT" dirty="0"/>
              <a:t> e relative sanzioni disciplinari commisurate alla gravità degli atti </a:t>
            </a:r>
            <a:r>
              <a:rPr lang="it-IT" sz="1100" dirty="0"/>
              <a:t>compiuti</a:t>
            </a:r>
            <a:r>
              <a:rPr lang="it-IT" sz="1050" dirty="0" smtClean="0"/>
              <a:t>;</a:t>
            </a:r>
            <a:endParaRPr lang="it-IT" sz="1050" dirty="0"/>
          </a:p>
        </p:txBody>
      </p:sp>
    </p:spTree>
    <p:extLst>
      <p:ext uri="{BB962C8B-B14F-4D97-AF65-F5344CB8AC3E}">
        <p14:creationId xmlns:p14="http://schemas.microsoft.com/office/powerpoint/2010/main" val="32916524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580571" y="940526"/>
            <a:ext cx="9930674" cy="5155474"/>
          </a:xfrm>
          <a:solidFill>
            <a:schemeClr val="accent5">
              <a:lumMod val="20000"/>
              <a:lumOff val="80000"/>
            </a:schemeClr>
          </a:solidFill>
        </p:spPr>
        <p:txBody>
          <a:bodyPr>
            <a:normAutofit/>
          </a:bodyPr>
          <a:lstStyle/>
          <a:p>
            <a:pPr lvl="1">
              <a:lnSpc>
                <a:spcPct val="200000"/>
              </a:lnSpc>
              <a:buFont typeface="Wingdings" panose="05000000000000000000" pitchFamily="2" charset="2"/>
              <a:buChar char="Ø"/>
            </a:pPr>
            <a:r>
              <a:rPr lang="it-IT" sz="1400" dirty="0"/>
              <a:t>Il </a:t>
            </a:r>
            <a:r>
              <a:rPr lang="it-IT" sz="1500" dirty="0"/>
              <a:t>sistema scolastico </a:t>
            </a:r>
            <a:r>
              <a:rPr lang="it-IT" sz="1500" b="1" u="sng" dirty="0"/>
              <a:t>deve prevedere azioni preventive ed educative e non solo sanzionatorie</a:t>
            </a:r>
            <a:r>
              <a:rPr lang="it-IT" sz="1300" dirty="0"/>
              <a:t>.</a:t>
            </a:r>
          </a:p>
          <a:p>
            <a:pPr lvl="2">
              <a:lnSpc>
                <a:spcPct val="200000"/>
              </a:lnSpc>
              <a:buFont typeface="Wingdings" panose="05000000000000000000" pitchFamily="2" charset="2"/>
              <a:buChar char="Ø"/>
            </a:pPr>
            <a:r>
              <a:rPr lang="it-IT" sz="1600" dirty="0"/>
              <a:t>Nomina del </a:t>
            </a:r>
            <a:r>
              <a:rPr lang="it-IT" sz="1600" b="1" dirty="0" smtClean="0"/>
              <a:t>REFERENTE PER LE INIZIATIVE DI PREVENZIONE E CONTRASTO </a:t>
            </a:r>
            <a:r>
              <a:rPr lang="it-IT" sz="1600" dirty="0" smtClean="0"/>
              <a:t>che</a:t>
            </a:r>
            <a:r>
              <a:rPr lang="it-IT" sz="1600" dirty="0"/>
              <a:t>: </a:t>
            </a:r>
          </a:p>
          <a:p>
            <a:pPr lvl="3">
              <a:lnSpc>
                <a:spcPct val="200000"/>
              </a:lnSpc>
              <a:buFont typeface="Wingdings" panose="05000000000000000000" pitchFamily="2" charset="2"/>
              <a:buChar char="Ø"/>
            </a:pPr>
            <a:r>
              <a:rPr lang="it-IT" sz="1600" dirty="0" smtClean="0"/>
              <a:t>Deve essere adeguatamente formato;</a:t>
            </a:r>
          </a:p>
          <a:p>
            <a:pPr lvl="3">
              <a:lnSpc>
                <a:spcPct val="200000"/>
              </a:lnSpc>
              <a:buFont typeface="Wingdings" panose="05000000000000000000" pitchFamily="2" charset="2"/>
              <a:buChar char="Ø"/>
            </a:pPr>
            <a:r>
              <a:rPr lang="it-IT" sz="1600" dirty="0" smtClean="0"/>
              <a:t>Ha </a:t>
            </a:r>
            <a:r>
              <a:rPr lang="it-IT" sz="1600" dirty="0"/>
              <a:t>il compito di coordinare le iniziative di prevenzione e contrasto del </a:t>
            </a:r>
            <a:r>
              <a:rPr lang="it-IT" sz="1600" dirty="0" err="1"/>
              <a:t>cyberbullismo</a:t>
            </a:r>
            <a:r>
              <a:rPr lang="it-IT" sz="1600" dirty="0"/>
              <a:t>. A tal fine, può avvalersi della collaborazione delle Forze di polizia e delle associazioni e dei centri di aggregazione giovanile del territorio.</a:t>
            </a:r>
          </a:p>
          <a:p>
            <a:pPr lvl="3">
              <a:lnSpc>
                <a:spcPct val="200000"/>
              </a:lnSpc>
              <a:buFont typeface="Wingdings" panose="05000000000000000000" pitchFamily="2" charset="2"/>
              <a:buChar char="Ø"/>
            </a:pPr>
            <a:r>
              <a:rPr lang="it-IT" sz="1600" dirty="0"/>
              <a:t>Potrà svolgere un importante compito di supporto al dirigente scolastico per la revisione/stesura di Regolamenti (Regolamento d’istituto), atti e documenti (PTOF, </a:t>
            </a:r>
            <a:r>
              <a:rPr lang="it-IT" sz="1600" dirty="0" err="1"/>
              <a:t>PdM</a:t>
            </a:r>
            <a:r>
              <a:rPr lang="it-IT" sz="1600" dirty="0"/>
              <a:t>, </a:t>
            </a:r>
            <a:r>
              <a:rPr lang="it-IT" sz="1600" dirty="0" err="1"/>
              <a:t>Rav</a:t>
            </a:r>
            <a:r>
              <a:rPr lang="it-IT" sz="1600" dirty="0" smtClean="0"/>
              <a:t>);</a:t>
            </a:r>
          </a:p>
          <a:p>
            <a:pPr lvl="3">
              <a:lnSpc>
                <a:spcPct val="200000"/>
              </a:lnSpc>
              <a:buFont typeface="Wingdings" panose="05000000000000000000" pitchFamily="2" charset="2"/>
              <a:buChar char="Ø"/>
            </a:pPr>
            <a:endParaRPr lang="it-IT" sz="1300" dirty="0"/>
          </a:p>
          <a:p>
            <a:pPr lvl="1">
              <a:lnSpc>
                <a:spcPct val="200000"/>
              </a:lnSpc>
            </a:pPr>
            <a:endParaRPr lang="it-IT" sz="1200" dirty="0"/>
          </a:p>
          <a:p>
            <a:pPr lvl="1"/>
            <a:endParaRPr lang="it-IT" dirty="0"/>
          </a:p>
        </p:txBody>
      </p:sp>
    </p:spTree>
    <p:extLst>
      <p:ext uri="{BB962C8B-B14F-4D97-AF65-F5344CB8AC3E}">
        <p14:creationId xmlns:p14="http://schemas.microsoft.com/office/powerpoint/2010/main" val="16000999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5">
              <a:lumMod val="20000"/>
              <a:lumOff val="80000"/>
            </a:schemeClr>
          </a:solidFill>
        </p:spPr>
        <p:txBody>
          <a:bodyPr/>
          <a:lstStyle/>
          <a:p>
            <a:r>
              <a:rPr lang="it-IT" dirty="0" smtClean="0"/>
              <a:t>Qualche indicazione operativa…</a:t>
            </a:r>
            <a:endParaRPr lang="it-IT" dirty="0"/>
          </a:p>
        </p:txBody>
      </p:sp>
      <p:sp>
        <p:nvSpPr>
          <p:cNvPr id="3" name="Segnaposto contenuto 2"/>
          <p:cNvSpPr>
            <a:spLocks noGrp="1"/>
          </p:cNvSpPr>
          <p:nvPr>
            <p:ph idx="1"/>
          </p:nvPr>
        </p:nvSpPr>
        <p:spPr>
          <a:xfrm>
            <a:off x="592183" y="2481943"/>
            <a:ext cx="10075817" cy="4624251"/>
          </a:xfrm>
        </p:spPr>
        <p:txBody>
          <a:bodyPr>
            <a:normAutofit/>
          </a:bodyPr>
          <a:lstStyle/>
          <a:p>
            <a:pPr lvl="2">
              <a:lnSpc>
                <a:spcPct val="200000"/>
              </a:lnSpc>
              <a:buFont typeface="Wingdings" panose="05000000000000000000" pitchFamily="2" charset="2"/>
              <a:buChar char="Ø"/>
            </a:pPr>
            <a:r>
              <a:rPr lang="it-IT" sz="1800" dirty="0"/>
              <a:t>Salvo che il fatto costituisca reato, i</a:t>
            </a:r>
            <a:r>
              <a:rPr lang="it-IT" sz="1800" dirty="0" smtClean="0"/>
              <a:t>l </a:t>
            </a:r>
            <a:r>
              <a:rPr lang="it-IT" sz="1800" dirty="0"/>
              <a:t>DS qualora venga a conoscenza di atti di </a:t>
            </a:r>
            <a:r>
              <a:rPr lang="it-IT" sz="1800" dirty="0" err="1"/>
              <a:t>cyberbullismo</a:t>
            </a:r>
            <a:r>
              <a:rPr lang="it-IT" sz="1800" dirty="0"/>
              <a:t> deve informare tempestivamente i genitori dei minori coinvolti (art.5)</a:t>
            </a:r>
          </a:p>
          <a:p>
            <a:pPr lvl="2">
              <a:lnSpc>
                <a:spcPct val="200000"/>
              </a:lnSpc>
              <a:buFont typeface="Wingdings" panose="05000000000000000000" pitchFamily="2" charset="2"/>
              <a:buChar char="Ø"/>
            </a:pPr>
            <a:r>
              <a:rPr lang="it-IT" sz="1800" dirty="0"/>
              <a:t>Fondamentale diventa per l’Istituto scolastico fornirsi di </a:t>
            </a:r>
            <a:r>
              <a:rPr lang="it-IT" sz="1800" b="1" u="sng" dirty="0"/>
              <a:t>regolamenti e procedure interne condivise da tutti (come le e-policy) in modo che oltre alle attività educative, anche le azioni di presa in carico degli episodi siano efficaci, riconoscendo ruoli, responsabilità e azioni di protezione.</a:t>
            </a:r>
          </a:p>
          <a:p>
            <a:endParaRPr lang="it-IT" dirty="0"/>
          </a:p>
        </p:txBody>
      </p:sp>
    </p:spTree>
    <p:extLst>
      <p:ext uri="{BB962C8B-B14F-4D97-AF65-F5344CB8AC3E}">
        <p14:creationId xmlns:p14="http://schemas.microsoft.com/office/powerpoint/2010/main" val="52477298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548640" y="365760"/>
            <a:ext cx="9562011" cy="1325562"/>
          </a:xfrm>
        </p:spPr>
        <p:txBody>
          <a:bodyPr>
            <a:normAutofit/>
          </a:bodyPr>
          <a:lstStyle/>
          <a:p>
            <a:pPr algn="ctr"/>
            <a:r>
              <a:rPr lang="it-IT" dirty="0" smtClean="0"/>
              <a:t>FOCUS: Regolamenti scolastici e </a:t>
            </a:r>
            <a:br>
              <a:rPr lang="it-IT" dirty="0" smtClean="0"/>
            </a:br>
            <a:r>
              <a:rPr lang="it-IT" dirty="0" smtClean="0"/>
              <a:t>patto di corresponsabilità </a:t>
            </a:r>
            <a:endParaRPr lang="it-IT" dirty="0"/>
          </a:p>
        </p:txBody>
      </p:sp>
      <p:sp>
        <p:nvSpPr>
          <p:cNvPr id="3" name="Segnaposto contenuto 2"/>
          <p:cNvSpPr>
            <a:spLocks noGrp="1"/>
          </p:cNvSpPr>
          <p:nvPr>
            <p:ph idx="1"/>
          </p:nvPr>
        </p:nvSpPr>
        <p:spPr>
          <a:xfrm>
            <a:off x="635726" y="1828799"/>
            <a:ext cx="9997440" cy="4798423"/>
          </a:xfrm>
        </p:spPr>
        <p:txBody>
          <a:bodyPr>
            <a:normAutofit lnSpcReduction="10000"/>
          </a:bodyPr>
          <a:lstStyle/>
          <a:p>
            <a:pPr algn="just">
              <a:lnSpc>
                <a:spcPct val="150000"/>
              </a:lnSpc>
            </a:pPr>
            <a:r>
              <a:rPr lang="it-IT" dirty="0"/>
              <a:t>l Patto educativo di Corresponsabilità è il documento che richiama i principi e i comportamenti che la </a:t>
            </a:r>
            <a:r>
              <a:rPr lang="it-IT" b="1" u="sng" dirty="0"/>
              <a:t>Scuola, la Famiglia e gli Alunni condividono e che si impegnano reciprocamente a </a:t>
            </a:r>
            <a:r>
              <a:rPr lang="it-IT" b="1" dirty="0" smtClean="0"/>
              <a:t>rispettare: </a:t>
            </a:r>
            <a:r>
              <a:rPr lang="it-IT" dirty="0" smtClean="0"/>
              <a:t>è </a:t>
            </a:r>
            <a:r>
              <a:rPr lang="it-IT" dirty="0"/>
              <a:t>lo strumento essenziale ed imprescindibile che realizza l’interazione sinergica e valoriale tra Scuola-Famiglia</a:t>
            </a:r>
            <a:r>
              <a:rPr lang="it-IT" sz="1700" dirty="0" smtClean="0"/>
              <a:t>;</a:t>
            </a:r>
            <a:r>
              <a:rPr lang="it-IT" dirty="0"/>
              <a:t> </a:t>
            </a:r>
          </a:p>
          <a:p>
            <a:pPr algn="just">
              <a:lnSpc>
                <a:spcPct val="150000"/>
              </a:lnSpc>
            </a:pPr>
            <a:r>
              <a:rPr lang="it-IT" dirty="0"/>
              <a:t>La finalità dell’impegno formale è di rendere esplicite e condivise, per l’intero percorso di istruzione, aspettative e visione d’insieme del percorso formativo degli studenti. </a:t>
            </a:r>
            <a:endParaRPr lang="it-IT" dirty="0" smtClean="0"/>
          </a:p>
          <a:p>
            <a:pPr algn="just">
              <a:lnSpc>
                <a:spcPct val="150000"/>
              </a:lnSpc>
            </a:pPr>
            <a:r>
              <a:rPr lang="it-IT" dirty="0" smtClean="0"/>
              <a:t>il </a:t>
            </a:r>
            <a:r>
              <a:rPr lang="it-IT" dirty="0"/>
              <a:t>Patto di Corresponsabilità ha una valenza non  tanto giuridica, quanto di principio: il rapporto tra la scuola e la famiglia è una sorta di “spazio virtuale di incontro” in  cui le due istituzioni si coalizzano contro indisciplina, bullismo, vandalismo, uso scorretto dei social network,  purtroppo sempre più diffusi negli ultimi anni tra i giovani; ha come scopo quello di attivare procedure di prevenzione  e di tutela.</a:t>
            </a:r>
          </a:p>
          <a:p>
            <a:pPr algn="just"/>
            <a:endParaRPr lang="it-IT" dirty="0"/>
          </a:p>
        </p:txBody>
      </p:sp>
    </p:spTree>
    <p:extLst>
      <p:ext uri="{BB962C8B-B14F-4D97-AF65-F5344CB8AC3E}">
        <p14:creationId xmlns:p14="http://schemas.microsoft.com/office/powerpoint/2010/main" val="37978008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Piano di azione integrato</a:t>
            </a:r>
          </a:p>
        </p:txBody>
      </p:sp>
      <p:sp>
        <p:nvSpPr>
          <p:cNvPr id="3" name="Segnaposto contenuto 2"/>
          <p:cNvSpPr>
            <a:spLocks noGrp="1"/>
          </p:cNvSpPr>
          <p:nvPr>
            <p:ph idx="1"/>
          </p:nvPr>
        </p:nvSpPr>
        <p:spPr>
          <a:xfrm>
            <a:off x="757646" y="2063931"/>
            <a:ext cx="9291175" cy="4351337"/>
          </a:xfrm>
        </p:spPr>
        <p:txBody>
          <a:bodyPr/>
          <a:lstStyle/>
          <a:p>
            <a:pPr algn="just">
              <a:lnSpc>
                <a:spcPct val="150000"/>
              </a:lnSpc>
            </a:pPr>
            <a:r>
              <a:rPr lang="it-IT" dirty="0" smtClean="0"/>
              <a:t>La </a:t>
            </a:r>
            <a:r>
              <a:rPr lang="it-IT" dirty="0"/>
              <a:t>legge prevede anche la stesura di un </a:t>
            </a:r>
            <a:r>
              <a:rPr lang="it-IT" b="1" dirty="0"/>
              <a:t>piano di azione integrato e di un codice di </a:t>
            </a:r>
            <a:r>
              <a:rPr lang="it-IT" b="1" dirty="0" err="1"/>
              <a:t>coregolamentazione</a:t>
            </a:r>
            <a:r>
              <a:rPr lang="it-IT" b="1" dirty="0"/>
              <a:t> per la prevenzione e il contrasto del </a:t>
            </a:r>
            <a:r>
              <a:rPr lang="it-IT" b="1" dirty="0" err="1"/>
              <a:t>cyberbullismo</a:t>
            </a:r>
            <a:r>
              <a:rPr lang="it-IT" dirty="0"/>
              <a:t>, a cui devono attenersi gli operatori che forniscono servizi di social networking e gli altri operatori della rete internet.</a:t>
            </a:r>
          </a:p>
          <a:p>
            <a:pPr algn="just">
              <a:lnSpc>
                <a:spcPct val="150000"/>
              </a:lnSpc>
            </a:pPr>
            <a:r>
              <a:rPr lang="it-IT" dirty="0"/>
              <a:t>La normativa intende promuovere il </a:t>
            </a:r>
            <a:r>
              <a:rPr lang="it-IT" b="1" dirty="0"/>
              <a:t>corretto comportamento in rete e l’uso consapevole di internet</a:t>
            </a:r>
            <a:r>
              <a:rPr lang="it-IT" dirty="0"/>
              <a:t> anche attraverso la </a:t>
            </a:r>
            <a:r>
              <a:rPr lang="it-IT" b="1" dirty="0"/>
              <a:t>prevenzione e l’educazione continua nelle scuole</a:t>
            </a:r>
            <a:r>
              <a:rPr lang="it-IT" dirty="0"/>
              <a:t>, secondo linee di orientamento per il contrasto del </a:t>
            </a:r>
            <a:r>
              <a:rPr lang="it-IT" dirty="0" err="1"/>
              <a:t>cyberbullismo</a:t>
            </a:r>
            <a:r>
              <a:rPr lang="it-IT" dirty="0"/>
              <a:t> diffuse dal </a:t>
            </a:r>
            <a:r>
              <a:rPr lang="it-IT" dirty="0" smtClean="0"/>
              <a:t>Ministero.</a:t>
            </a:r>
            <a:endParaRPr lang="it-IT" dirty="0"/>
          </a:p>
          <a:p>
            <a:endParaRPr lang="it-IT" dirty="0"/>
          </a:p>
        </p:txBody>
      </p:sp>
    </p:spTree>
    <p:extLst>
      <p:ext uri="{BB962C8B-B14F-4D97-AF65-F5344CB8AC3E}">
        <p14:creationId xmlns:p14="http://schemas.microsoft.com/office/powerpoint/2010/main" val="19235705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883298" y="1057471"/>
            <a:ext cx="9148105" cy="5471010"/>
          </a:xfrm>
          <a:blipFill dpi="0" rotWithShape="1">
            <a:blip r:embed="rId2">
              <a:alphaModFix amt="77000"/>
            </a:blip>
            <a:srcRect/>
            <a:stretch>
              <a:fillRect l="-3000" r="-3000"/>
            </a:stretch>
          </a:blipFill>
        </p:spPr>
        <p:txBody>
          <a:bodyPr/>
          <a:lstStyle/>
          <a:p>
            <a:pPr marL="0" indent="0" algn="ctr">
              <a:buNone/>
            </a:pPr>
            <a:endParaRPr lang="it-IT" b="1" dirty="0"/>
          </a:p>
          <a:p>
            <a:pPr marL="0" indent="0" algn="ctr">
              <a:buNone/>
            </a:pPr>
            <a:endParaRPr lang="it-IT" b="1" dirty="0" smtClean="0"/>
          </a:p>
          <a:p>
            <a:pPr marL="0" indent="0" algn="ctr">
              <a:buNone/>
            </a:pPr>
            <a:endParaRPr lang="it-IT" b="1" dirty="0"/>
          </a:p>
        </p:txBody>
      </p:sp>
      <p:sp>
        <p:nvSpPr>
          <p:cNvPr id="4" name="CasellaDiTesto 3"/>
          <p:cNvSpPr txBox="1"/>
          <p:nvPr/>
        </p:nvSpPr>
        <p:spPr>
          <a:xfrm>
            <a:off x="3614057" y="357052"/>
            <a:ext cx="3979817" cy="369332"/>
          </a:xfrm>
          <a:prstGeom prst="rect">
            <a:avLst/>
          </a:prstGeom>
          <a:noFill/>
        </p:spPr>
        <p:txBody>
          <a:bodyPr wrap="square" rtlCol="0">
            <a:spAutoFit/>
          </a:bodyPr>
          <a:lstStyle/>
          <a:p>
            <a:pPr algn="ctr"/>
            <a:r>
              <a:rPr lang="it-IT" b="1" dirty="0">
                <a:solidFill>
                  <a:schemeClr val="accent5">
                    <a:lumMod val="75000"/>
                  </a:schemeClr>
                </a:solidFill>
              </a:rPr>
              <a:t>GRAZIE PER L’ATTENZIONE!!!!</a:t>
            </a:r>
          </a:p>
        </p:txBody>
      </p:sp>
    </p:spTree>
    <p:extLst>
      <p:ext uri="{BB962C8B-B14F-4D97-AF65-F5344CB8AC3E}">
        <p14:creationId xmlns:p14="http://schemas.microsoft.com/office/powerpoint/2010/main" val="27341799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1000"/>
            <a:lum/>
          </a:blip>
          <a:srcRect/>
          <a:stretch>
            <a:fillRect l="-15000" r="-3000"/>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69509" y="2254934"/>
            <a:ext cx="10321466" cy="2400886"/>
          </a:xfrm>
        </p:spPr>
        <p:txBody>
          <a:bodyPr>
            <a:normAutofit fontScale="90000"/>
          </a:bodyPr>
          <a:lstStyle/>
          <a:p>
            <a:pPr algn="ctr">
              <a:lnSpc>
                <a:spcPct val="150000"/>
              </a:lnSpc>
            </a:pPr>
            <a:r>
              <a:rPr lang="it-IT" dirty="0" smtClean="0"/>
              <a:t>ATTENZIONE!</a:t>
            </a:r>
            <a:br>
              <a:rPr lang="it-IT" dirty="0" smtClean="0"/>
            </a:br>
            <a:r>
              <a:rPr lang="it-IT" sz="4000" dirty="0" smtClean="0"/>
              <a:t>GLI ATTI DI BULLISMO E DI CYBERBULLISMO </a:t>
            </a:r>
            <a:br>
              <a:rPr lang="it-IT" sz="4000" dirty="0" smtClean="0"/>
            </a:br>
            <a:r>
              <a:rPr lang="it-IT" sz="4000" dirty="0" smtClean="0"/>
              <a:t>NON SEMPRE CONFIGURANO REATO</a:t>
            </a:r>
            <a:r>
              <a:rPr lang="it-IT" sz="4000" dirty="0"/>
              <a:t>.</a:t>
            </a:r>
            <a:endParaRPr lang="it-IT" dirty="0"/>
          </a:p>
        </p:txBody>
      </p:sp>
    </p:spTree>
    <p:extLst>
      <p:ext uri="{BB962C8B-B14F-4D97-AF65-F5344CB8AC3E}">
        <p14:creationId xmlns:p14="http://schemas.microsoft.com/office/powerpoint/2010/main" val="1088128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5000"/>
            <a:lum/>
          </a:blip>
          <a:srcRect/>
          <a:stretch>
            <a:fillRect t="-9000" b="-9000"/>
          </a:stretch>
        </a:blipFill>
        <a:effectLst/>
      </p:bgPr>
    </p:bg>
    <p:spTree>
      <p:nvGrpSpPr>
        <p:cNvPr id="1" name=""/>
        <p:cNvGrpSpPr/>
        <p:nvPr/>
      </p:nvGrpSpPr>
      <p:grpSpPr>
        <a:xfrm>
          <a:off x="0" y="0"/>
          <a:ext cx="0" cy="0"/>
          <a:chOff x="0" y="0"/>
          <a:chExt cx="0" cy="0"/>
        </a:xfrm>
      </p:grpSpPr>
      <p:sp>
        <p:nvSpPr>
          <p:cNvPr id="4" name="Segnaposto contenuto 3"/>
          <p:cNvSpPr txBox="1">
            <a:spLocks noGrp="1"/>
          </p:cNvSpPr>
          <p:nvPr>
            <p:ph idx="1"/>
          </p:nvPr>
        </p:nvSpPr>
        <p:spPr>
          <a:xfrm>
            <a:off x="3262436" y="257175"/>
            <a:ext cx="3939564" cy="1233158"/>
          </a:xfrm>
          <a:prstGeom prst="rect">
            <a:avLst/>
          </a:prstGeom>
          <a:solidFill>
            <a:schemeClr val="accent5">
              <a:lumMod val="60000"/>
              <a:lumOff val="40000"/>
            </a:schemeClr>
          </a:solidFill>
        </p:spPr>
        <p:txBody>
          <a:bodyPr wrap="square" rtlCol="0">
            <a:spAutoFit/>
          </a:bodyPr>
          <a:lstStyle/>
          <a:p>
            <a:pPr marL="0" indent="0" algn="ctr">
              <a:buNone/>
            </a:pPr>
            <a:r>
              <a:rPr lang="it-IT" sz="3200" dirty="0" smtClean="0"/>
              <a:t>DIFFAMAZIONE</a:t>
            </a:r>
          </a:p>
          <a:p>
            <a:pPr marL="0" indent="0" algn="ctr">
              <a:buNone/>
            </a:pPr>
            <a:r>
              <a:rPr lang="it-IT" sz="3200" dirty="0" smtClean="0"/>
              <a:t>ART. 595 C.P. </a:t>
            </a:r>
            <a:endParaRPr lang="it-IT" sz="3200" dirty="0"/>
          </a:p>
        </p:txBody>
      </p:sp>
      <p:sp>
        <p:nvSpPr>
          <p:cNvPr id="5" name="CasellaDiTesto 4"/>
          <p:cNvSpPr txBox="1"/>
          <p:nvPr/>
        </p:nvSpPr>
        <p:spPr>
          <a:xfrm>
            <a:off x="172935" y="1881842"/>
            <a:ext cx="10729526" cy="3693319"/>
          </a:xfrm>
          <a:prstGeom prst="rect">
            <a:avLst/>
          </a:prstGeom>
          <a:noFill/>
        </p:spPr>
        <p:txBody>
          <a:bodyPr wrap="square" rtlCol="0">
            <a:spAutoFit/>
          </a:bodyPr>
          <a:lstStyle/>
          <a:p>
            <a:pPr algn="just" fontAlgn="base"/>
            <a:r>
              <a:rPr lang="it-IT" dirty="0"/>
              <a:t>Chiunque, fuori dei casi indicati nell'articolo precedente, comunicando con più persone, </a:t>
            </a:r>
            <a:r>
              <a:rPr lang="it-IT" b="1" dirty="0"/>
              <a:t>offende l'altrui reputazione</a:t>
            </a:r>
            <a:r>
              <a:rPr lang="it-IT" dirty="0"/>
              <a:t>, è </a:t>
            </a:r>
            <a:r>
              <a:rPr lang="it-IT" dirty="0" smtClean="0"/>
              <a:t>punito con </a:t>
            </a:r>
            <a:r>
              <a:rPr lang="it-IT" dirty="0"/>
              <a:t>la </a:t>
            </a:r>
            <a:r>
              <a:rPr lang="it-IT" b="1" dirty="0"/>
              <a:t>reclusione fino a un anno o con la multa fino a euro </a:t>
            </a:r>
            <a:r>
              <a:rPr lang="it-IT" b="1" dirty="0" smtClean="0"/>
              <a:t>1.032</a:t>
            </a:r>
            <a:r>
              <a:rPr lang="it-IT" dirty="0" smtClean="0"/>
              <a:t>.</a:t>
            </a:r>
            <a:endParaRPr lang="it-IT" dirty="0"/>
          </a:p>
          <a:p>
            <a:pPr algn="just" fontAlgn="base"/>
            <a:endParaRPr lang="it-IT" dirty="0" smtClean="0"/>
          </a:p>
          <a:p>
            <a:pPr algn="just" fontAlgn="base"/>
            <a:r>
              <a:rPr lang="it-IT" dirty="0" smtClean="0"/>
              <a:t>Se </a:t>
            </a:r>
            <a:r>
              <a:rPr lang="it-IT" dirty="0"/>
              <a:t>l'offesa consiste nell'attribuzione di un fatto determinato, </a:t>
            </a:r>
            <a:r>
              <a:rPr lang="it-IT" b="1" dirty="0"/>
              <a:t>la pena è della reclusione fino a due anni, ovvero della multa fino a euro </a:t>
            </a:r>
            <a:r>
              <a:rPr lang="it-IT" b="1" dirty="0" smtClean="0"/>
              <a:t>2.065</a:t>
            </a:r>
            <a:r>
              <a:rPr lang="it-IT" dirty="0" smtClean="0"/>
              <a:t>.</a:t>
            </a:r>
            <a:endParaRPr lang="it-IT" dirty="0"/>
          </a:p>
          <a:p>
            <a:pPr algn="just" fontAlgn="base"/>
            <a:endParaRPr lang="it-IT" b="1" dirty="0" smtClean="0"/>
          </a:p>
          <a:p>
            <a:pPr algn="just" fontAlgn="base"/>
            <a:r>
              <a:rPr lang="it-IT" b="1" dirty="0" smtClean="0"/>
              <a:t>Se </a:t>
            </a:r>
            <a:r>
              <a:rPr lang="it-IT" b="1" dirty="0"/>
              <a:t>l'offesa è recata col mezzo della stampa o con qualsiasi altro mezzo di pubblicità, ovvero in atto </a:t>
            </a:r>
            <a:r>
              <a:rPr lang="it-IT" b="1" dirty="0" smtClean="0"/>
              <a:t>pubblico, </a:t>
            </a:r>
            <a:r>
              <a:rPr lang="it-IT" b="1" dirty="0"/>
              <a:t>la pena è della reclusione da sei mesi a tre anni o della multa non inferiore a euro 516 </a:t>
            </a:r>
            <a:r>
              <a:rPr lang="it-IT" b="1" baseline="30000" dirty="0"/>
              <a:t>(6)</a:t>
            </a:r>
            <a:r>
              <a:rPr lang="it-IT" b="1" dirty="0"/>
              <a:t>.</a:t>
            </a:r>
          </a:p>
          <a:p>
            <a:pPr algn="just" fontAlgn="base"/>
            <a:endParaRPr lang="it-IT" dirty="0" smtClean="0"/>
          </a:p>
          <a:p>
            <a:r>
              <a:rPr lang="it-IT" b="1" u="sng" dirty="0"/>
              <a:t>La pena è aumentata fino alla metà se l’insulto è mosso da finalità di odio razziale art. 3 L. </a:t>
            </a:r>
            <a:r>
              <a:rPr lang="it-IT" b="1" u="sng" dirty="0" smtClean="0"/>
              <a:t>205/1993 - C.d</a:t>
            </a:r>
            <a:r>
              <a:rPr lang="it-IT" b="1" u="sng" dirty="0"/>
              <a:t>. </a:t>
            </a:r>
            <a:r>
              <a:rPr lang="it-IT" b="1" u="sng" dirty="0" err="1"/>
              <a:t>Hatespeech</a:t>
            </a:r>
            <a:endParaRPr lang="it-IT" b="1" u="sng" dirty="0"/>
          </a:p>
        </p:txBody>
      </p:sp>
    </p:spTree>
    <p:extLst>
      <p:ext uri="{BB962C8B-B14F-4D97-AF65-F5344CB8AC3E}">
        <p14:creationId xmlns:p14="http://schemas.microsoft.com/office/powerpoint/2010/main" val="2093899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iterate type="wd">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80">
                                          <p:stCondLst>
                                            <p:cond delay="0"/>
                                          </p:stCondLst>
                                        </p:cTn>
                                        <p:tgtEl>
                                          <p:spTgt spid="5"/>
                                        </p:tgtEl>
                                      </p:cBhvr>
                                    </p:animEffect>
                                    <p:anim calcmode="lin" valueType="num">
                                      <p:cBhvr>
                                        <p:cTn id="15"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0" dur="26">
                                          <p:stCondLst>
                                            <p:cond delay="650"/>
                                          </p:stCondLst>
                                        </p:cTn>
                                        <p:tgtEl>
                                          <p:spTgt spid="5"/>
                                        </p:tgtEl>
                                      </p:cBhvr>
                                      <p:to x="100000" y="60000"/>
                                    </p:animScale>
                                    <p:animScale>
                                      <p:cBhvr>
                                        <p:cTn id="21" dur="166" decel="50000">
                                          <p:stCondLst>
                                            <p:cond delay="676"/>
                                          </p:stCondLst>
                                        </p:cTn>
                                        <p:tgtEl>
                                          <p:spTgt spid="5"/>
                                        </p:tgtEl>
                                      </p:cBhvr>
                                      <p:to x="100000" y="100000"/>
                                    </p:animScale>
                                    <p:animScale>
                                      <p:cBhvr>
                                        <p:cTn id="22" dur="26">
                                          <p:stCondLst>
                                            <p:cond delay="1312"/>
                                          </p:stCondLst>
                                        </p:cTn>
                                        <p:tgtEl>
                                          <p:spTgt spid="5"/>
                                        </p:tgtEl>
                                      </p:cBhvr>
                                      <p:to x="100000" y="80000"/>
                                    </p:animScale>
                                    <p:animScale>
                                      <p:cBhvr>
                                        <p:cTn id="23" dur="166" decel="50000">
                                          <p:stCondLst>
                                            <p:cond delay="1338"/>
                                          </p:stCondLst>
                                        </p:cTn>
                                        <p:tgtEl>
                                          <p:spTgt spid="5"/>
                                        </p:tgtEl>
                                      </p:cBhvr>
                                      <p:to x="100000" y="100000"/>
                                    </p:animScale>
                                    <p:animScale>
                                      <p:cBhvr>
                                        <p:cTn id="24" dur="26">
                                          <p:stCondLst>
                                            <p:cond delay="1642"/>
                                          </p:stCondLst>
                                        </p:cTn>
                                        <p:tgtEl>
                                          <p:spTgt spid="5"/>
                                        </p:tgtEl>
                                      </p:cBhvr>
                                      <p:to x="100000" y="90000"/>
                                    </p:animScale>
                                    <p:animScale>
                                      <p:cBhvr>
                                        <p:cTn id="25" dur="166" decel="50000">
                                          <p:stCondLst>
                                            <p:cond delay="1668"/>
                                          </p:stCondLst>
                                        </p:cTn>
                                        <p:tgtEl>
                                          <p:spTgt spid="5"/>
                                        </p:tgtEl>
                                      </p:cBhvr>
                                      <p:to x="100000" y="100000"/>
                                    </p:animScale>
                                    <p:animScale>
                                      <p:cBhvr>
                                        <p:cTn id="26" dur="26">
                                          <p:stCondLst>
                                            <p:cond delay="1808"/>
                                          </p:stCondLst>
                                        </p:cTn>
                                        <p:tgtEl>
                                          <p:spTgt spid="5"/>
                                        </p:tgtEl>
                                      </p:cBhvr>
                                      <p:to x="100000" y="95000"/>
                                    </p:animScale>
                                    <p:animScale>
                                      <p:cBhvr>
                                        <p:cTn id="27"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6000"/>
            <a:lum/>
          </a:blip>
          <a:srcRect/>
          <a:stretch>
            <a:fillRect t="-9000" b="-9000"/>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631391" y="-219295"/>
            <a:ext cx="9692640" cy="1325562"/>
          </a:xfrm>
        </p:spPr>
        <p:txBody>
          <a:bodyPr>
            <a:normAutofit/>
          </a:bodyPr>
          <a:lstStyle/>
          <a:p>
            <a:pPr algn="ctr"/>
            <a:r>
              <a:rPr lang="it-IT" sz="4000" smtClean="0"/>
              <a:t>Alcune precisazioni sulla diffamazione</a:t>
            </a:r>
            <a:endParaRPr lang="it-IT" sz="4000" dirty="0"/>
          </a:p>
        </p:txBody>
      </p:sp>
      <p:sp>
        <p:nvSpPr>
          <p:cNvPr id="3" name="Segnaposto contenuto 2"/>
          <p:cNvSpPr>
            <a:spLocks noGrp="1"/>
          </p:cNvSpPr>
          <p:nvPr>
            <p:ph idx="1"/>
          </p:nvPr>
        </p:nvSpPr>
        <p:spPr>
          <a:xfrm>
            <a:off x="528638" y="1359877"/>
            <a:ext cx="10037762" cy="5287665"/>
          </a:xfrm>
        </p:spPr>
        <p:txBody>
          <a:bodyPr>
            <a:normAutofit fontScale="85000" lnSpcReduction="10000"/>
          </a:bodyPr>
          <a:lstStyle/>
          <a:p>
            <a:pPr algn="just">
              <a:lnSpc>
                <a:spcPct val="170000"/>
              </a:lnSpc>
              <a:buFont typeface="Wingdings" charset="2"/>
              <a:buChar char="Ø"/>
            </a:pPr>
            <a:r>
              <a:rPr lang="en-US" sz="2400" dirty="0" smtClean="0"/>
              <a:t> </a:t>
            </a:r>
            <a:r>
              <a:rPr lang="en-US" sz="2400" i="1" dirty="0" err="1" smtClean="0"/>
              <a:t>Pubblicare</a:t>
            </a:r>
            <a:r>
              <a:rPr lang="en-US" sz="2400" i="1" dirty="0" smtClean="0"/>
              <a:t> </a:t>
            </a:r>
            <a:r>
              <a:rPr lang="en-US" sz="2400" i="1" dirty="0" err="1"/>
              <a:t>su</a:t>
            </a:r>
            <a:r>
              <a:rPr lang="en-US" sz="2400" i="1" dirty="0"/>
              <a:t> un blog o </a:t>
            </a:r>
            <a:r>
              <a:rPr lang="en-US" sz="2400" i="1" dirty="0" err="1"/>
              <a:t>sullo</a:t>
            </a:r>
            <a:r>
              <a:rPr lang="en-US" sz="2400" i="1" dirty="0"/>
              <a:t> </a:t>
            </a:r>
            <a:r>
              <a:rPr lang="en-US" sz="2400" i="1" dirty="0" err="1"/>
              <a:t>spazio</a:t>
            </a:r>
            <a:r>
              <a:rPr lang="en-US" sz="2400" i="1" dirty="0"/>
              <a:t> </a:t>
            </a:r>
            <a:r>
              <a:rPr lang="en-US" sz="2400" i="1" dirty="0" err="1"/>
              <a:t>pubblico</a:t>
            </a:r>
            <a:r>
              <a:rPr lang="en-US" sz="2400" i="1" dirty="0"/>
              <a:t> di un social network (</a:t>
            </a:r>
            <a:r>
              <a:rPr lang="en-US" sz="2400" i="1" dirty="0" err="1" smtClean="0"/>
              <a:t>es</a:t>
            </a:r>
            <a:r>
              <a:rPr lang="en-US" sz="2400" i="1" dirty="0" smtClean="0"/>
              <a:t>. </a:t>
            </a:r>
            <a:r>
              <a:rPr lang="en-US" sz="2400" i="1" dirty="0"/>
              <a:t>Facebook) </a:t>
            </a:r>
            <a:r>
              <a:rPr lang="en-US" sz="2400" i="1" dirty="0" err="1"/>
              <a:t>messaggi</a:t>
            </a:r>
            <a:r>
              <a:rPr lang="en-US" sz="2400" i="1" dirty="0"/>
              <a:t> </a:t>
            </a:r>
            <a:r>
              <a:rPr lang="en-US" sz="2400" i="1" dirty="0" err="1"/>
              <a:t>offensivi</a:t>
            </a:r>
            <a:r>
              <a:rPr lang="en-US" sz="2400" i="1" dirty="0"/>
              <a:t> </a:t>
            </a:r>
            <a:r>
              <a:rPr lang="en-US" sz="2400" i="1" dirty="0" err="1"/>
              <a:t>della</a:t>
            </a:r>
            <a:r>
              <a:rPr lang="en-US" sz="2400" i="1" dirty="0"/>
              <a:t> </a:t>
            </a:r>
            <a:r>
              <a:rPr lang="en-US" sz="2400" i="1" dirty="0" err="1"/>
              <a:t>reputazione</a:t>
            </a:r>
            <a:r>
              <a:rPr lang="en-US" sz="2400" i="1" dirty="0"/>
              <a:t> </a:t>
            </a:r>
            <a:r>
              <a:rPr lang="en-US" sz="2400" i="1" dirty="0" err="1"/>
              <a:t>altrui</a:t>
            </a:r>
            <a:r>
              <a:rPr lang="en-US" sz="2400" i="1" dirty="0"/>
              <a:t> </a:t>
            </a:r>
            <a:r>
              <a:rPr lang="en-US" sz="2400" i="1" dirty="0" err="1"/>
              <a:t>integra</a:t>
            </a:r>
            <a:r>
              <a:rPr lang="en-US" sz="2400" i="1" dirty="0"/>
              <a:t> </a:t>
            </a:r>
            <a:r>
              <a:rPr lang="en-US" sz="2400" i="1" dirty="0" err="1"/>
              <a:t>il</a:t>
            </a:r>
            <a:r>
              <a:rPr lang="en-US" sz="2400" i="1" dirty="0"/>
              <a:t> </a:t>
            </a:r>
            <a:r>
              <a:rPr lang="en-US" sz="2400" i="1" dirty="0" err="1"/>
              <a:t>reato</a:t>
            </a:r>
            <a:r>
              <a:rPr lang="en-US" sz="2400" i="1" dirty="0"/>
              <a:t> di </a:t>
            </a:r>
            <a:r>
              <a:rPr lang="en-US" sz="2400" i="1" dirty="0" err="1" smtClean="0"/>
              <a:t>diffamazione</a:t>
            </a:r>
            <a:r>
              <a:rPr lang="en-US" sz="2400" i="1" dirty="0" smtClean="0"/>
              <a:t> </a:t>
            </a:r>
            <a:r>
              <a:rPr lang="en-US" sz="2400" i="1" dirty="0" err="1" smtClean="0"/>
              <a:t>aggravata</a:t>
            </a:r>
            <a:r>
              <a:rPr lang="en-US" sz="2400" i="1" dirty="0" smtClean="0"/>
              <a:t> a mezzo </a:t>
            </a:r>
            <a:r>
              <a:rPr lang="en-US" sz="2400" i="1" dirty="0" err="1" smtClean="0"/>
              <a:t>stampa</a:t>
            </a:r>
            <a:r>
              <a:rPr lang="en-US" sz="2400" i="1" dirty="0" smtClean="0"/>
              <a:t> in </a:t>
            </a:r>
            <a:r>
              <a:rPr lang="en-US" sz="2400" i="1" dirty="0" err="1" smtClean="0"/>
              <a:t>quanto</a:t>
            </a:r>
            <a:r>
              <a:rPr lang="en-US" sz="2400" i="1" dirty="0" smtClean="0"/>
              <a:t> “</a:t>
            </a:r>
            <a:r>
              <a:rPr lang="en-US" sz="2400" b="1" i="1" dirty="0" err="1"/>
              <a:t>deve</a:t>
            </a:r>
            <a:r>
              <a:rPr lang="en-US" sz="2400" b="1" i="1" dirty="0"/>
              <a:t> </a:t>
            </a:r>
            <a:r>
              <a:rPr lang="en-US" sz="2400" b="1" i="1" dirty="0" err="1"/>
              <a:t>presumersi</a:t>
            </a:r>
            <a:r>
              <a:rPr lang="en-US" sz="2400" b="1" i="1" dirty="0"/>
              <a:t> la </a:t>
            </a:r>
            <a:r>
              <a:rPr lang="en-US" sz="2400" b="1" i="1" dirty="0" err="1"/>
              <a:t>sussistenza</a:t>
            </a:r>
            <a:r>
              <a:rPr lang="en-US" sz="2400" b="1" i="1" dirty="0"/>
              <a:t> del </a:t>
            </a:r>
            <a:r>
              <a:rPr lang="en-US" sz="2400" b="1" i="1" dirty="0" err="1"/>
              <a:t>requisito</a:t>
            </a:r>
            <a:r>
              <a:rPr lang="en-US" sz="2400" b="1" i="1" dirty="0"/>
              <a:t> </a:t>
            </a:r>
            <a:r>
              <a:rPr lang="en-US" sz="2400" b="1" i="1" dirty="0" err="1"/>
              <a:t>della</a:t>
            </a:r>
            <a:r>
              <a:rPr lang="en-US" sz="2400" b="1" i="1" dirty="0"/>
              <a:t> </a:t>
            </a:r>
            <a:r>
              <a:rPr lang="en-US" sz="2400" b="1" i="1" dirty="0" err="1"/>
              <a:t>comunicazione</a:t>
            </a:r>
            <a:r>
              <a:rPr lang="en-US" sz="2400" b="1" i="1" dirty="0"/>
              <a:t> con </a:t>
            </a:r>
            <a:r>
              <a:rPr lang="en-US" sz="2400" b="1" i="1" dirty="0" err="1"/>
              <a:t>più</a:t>
            </a:r>
            <a:r>
              <a:rPr lang="en-US" sz="2400" b="1" i="1" dirty="0"/>
              <a:t> </a:t>
            </a:r>
            <a:r>
              <a:rPr lang="en-US" sz="2400" b="1" i="1" dirty="0" err="1"/>
              <a:t>persone</a:t>
            </a:r>
            <a:r>
              <a:rPr lang="en-US" sz="2400" b="1" i="1" dirty="0"/>
              <a:t> </a:t>
            </a:r>
            <a:r>
              <a:rPr lang="en-US" sz="2400" b="1" i="1" dirty="0" err="1"/>
              <a:t>qualora</a:t>
            </a:r>
            <a:r>
              <a:rPr lang="en-US" sz="2400" b="1" i="1" dirty="0"/>
              <a:t> </a:t>
            </a:r>
            <a:r>
              <a:rPr lang="en-US" sz="2400" b="1" i="1" dirty="0" err="1"/>
              <a:t>l’espressione</a:t>
            </a:r>
            <a:r>
              <a:rPr lang="en-US" sz="2400" b="1" i="1" dirty="0"/>
              <a:t> </a:t>
            </a:r>
            <a:r>
              <a:rPr lang="en-US" sz="2400" b="1" i="1" dirty="0" err="1"/>
              <a:t>offensiva</a:t>
            </a:r>
            <a:r>
              <a:rPr lang="en-US" sz="2400" b="1" i="1" dirty="0"/>
              <a:t> </a:t>
            </a:r>
            <a:r>
              <a:rPr lang="en-US" sz="2400" b="1" i="1" dirty="0" err="1"/>
              <a:t>sia</a:t>
            </a:r>
            <a:r>
              <a:rPr lang="en-US" sz="2400" b="1" i="1" dirty="0"/>
              <a:t> </a:t>
            </a:r>
            <a:r>
              <a:rPr lang="en-US" sz="2400" b="1" i="1" dirty="0" err="1"/>
              <a:t>inserita</a:t>
            </a:r>
            <a:r>
              <a:rPr lang="en-US" sz="2400" b="1" i="1" dirty="0"/>
              <a:t> in un </a:t>
            </a:r>
            <a:r>
              <a:rPr lang="en-US" sz="2400" b="1" i="1" dirty="0" err="1"/>
              <a:t>supporto</a:t>
            </a:r>
            <a:r>
              <a:rPr lang="en-US" sz="2400" b="1" i="1" dirty="0"/>
              <a:t> </a:t>
            </a:r>
            <a:r>
              <a:rPr lang="en-US" sz="2400" b="1" i="1" dirty="0" smtClean="0"/>
              <a:t>per </a:t>
            </a:r>
            <a:r>
              <a:rPr lang="en-US" sz="2400" b="1" i="1" dirty="0" err="1"/>
              <a:t>sua</a:t>
            </a:r>
            <a:r>
              <a:rPr lang="en-US" sz="2400" b="1" i="1" dirty="0"/>
              <a:t> </a:t>
            </a:r>
            <a:r>
              <a:rPr lang="en-US" sz="2400" b="1" i="1" dirty="0" err="1"/>
              <a:t>natura</a:t>
            </a:r>
            <a:r>
              <a:rPr lang="en-US" sz="2400" b="1" i="1" dirty="0"/>
              <a:t> </a:t>
            </a:r>
            <a:r>
              <a:rPr lang="en-US" sz="2400" b="1" i="1" dirty="0" err="1"/>
              <a:t>destinato</a:t>
            </a:r>
            <a:r>
              <a:rPr lang="en-US" sz="2400" b="1" i="1" dirty="0"/>
              <a:t> ad </a:t>
            </a:r>
            <a:r>
              <a:rPr lang="en-US" sz="2400" b="1" i="1" dirty="0" err="1"/>
              <a:t>essere</a:t>
            </a:r>
            <a:r>
              <a:rPr lang="en-US" sz="2400" b="1" i="1" dirty="0"/>
              <a:t> </a:t>
            </a:r>
            <a:r>
              <a:rPr lang="en-US" sz="2400" b="1" i="1" dirty="0" err="1"/>
              <a:t>normalmente</a:t>
            </a:r>
            <a:r>
              <a:rPr lang="en-US" sz="2400" b="1" i="1" dirty="0"/>
              <a:t> </a:t>
            </a:r>
            <a:r>
              <a:rPr lang="en-US" sz="2400" b="1" i="1" dirty="0" err="1"/>
              <a:t>visionato</a:t>
            </a:r>
            <a:r>
              <a:rPr lang="en-US" sz="2400" b="1" i="1" dirty="0"/>
              <a:t> da </a:t>
            </a:r>
            <a:r>
              <a:rPr lang="en-US" sz="2400" b="1" i="1" dirty="0" err="1"/>
              <a:t>più</a:t>
            </a:r>
            <a:r>
              <a:rPr lang="en-US" sz="2400" b="1" i="1" dirty="0"/>
              <a:t> </a:t>
            </a:r>
            <a:r>
              <a:rPr lang="en-US" sz="2400" b="1" i="1" dirty="0" err="1" smtClean="0"/>
              <a:t>persone</a:t>
            </a:r>
            <a:r>
              <a:rPr lang="en-US" sz="2400" b="1" i="1" dirty="0" smtClean="0"/>
              <a:t>”</a:t>
            </a:r>
            <a:r>
              <a:rPr lang="en-US" sz="2400" b="1" i="1" dirty="0"/>
              <a:t> </a:t>
            </a:r>
            <a:r>
              <a:rPr lang="en-US" sz="2400" dirty="0"/>
              <a:t>(</a:t>
            </a:r>
            <a:r>
              <a:rPr lang="en-US" sz="2300" dirty="0" smtClean="0"/>
              <a:t>Corte </a:t>
            </a:r>
            <a:r>
              <a:rPr lang="en-US" sz="2300" dirty="0"/>
              <a:t>di </a:t>
            </a:r>
            <a:r>
              <a:rPr lang="en-US" sz="2300" dirty="0" err="1"/>
              <a:t>Cassazione</a:t>
            </a:r>
            <a:r>
              <a:rPr lang="en-US" sz="2300" dirty="0"/>
              <a:t>, V </a:t>
            </a:r>
            <a:r>
              <a:rPr lang="en-US" sz="2300" dirty="0" err="1"/>
              <a:t>Sezione</a:t>
            </a:r>
            <a:r>
              <a:rPr lang="en-US" sz="2300" dirty="0"/>
              <a:t> </a:t>
            </a:r>
            <a:r>
              <a:rPr lang="en-US" sz="2300" dirty="0" err="1"/>
              <a:t>penale</a:t>
            </a:r>
            <a:r>
              <a:rPr lang="en-US" sz="2300" dirty="0"/>
              <a:t>, con la </a:t>
            </a:r>
            <a:r>
              <a:rPr lang="en-US" sz="2300" dirty="0" err="1" smtClean="0"/>
              <a:t>sentenza</a:t>
            </a:r>
            <a:r>
              <a:rPr lang="en-US" sz="2300" dirty="0" smtClean="0"/>
              <a:t> </a:t>
            </a:r>
            <a:r>
              <a:rPr lang="en-US" sz="2300" dirty="0"/>
              <a:t>n. 40083, </a:t>
            </a:r>
            <a:r>
              <a:rPr lang="en-US" sz="2300" dirty="0" err="1"/>
              <a:t>pubblicata</a:t>
            </a:r>
            <a:r>
              <a:rPr lang="en-US" sz="2300" dirty="0"/>
              <a:t> in data 6 </a:t>
            </a:r>
            <a:r>
              <a:rPr lang="en-US" sz="2300" dirty="0" err="1"/>
              <a:t>settembre</a:t>
            </a:r>
            <a:r>
              <a:rPr lang="en-US" sz="2300" dirty="0"/>
              <a:t> </a:t>
            </a:r>
            <a:r>
              <a:rPr lang="en-US" sz="2300" dirty="0" smtClean="0"/>
              <a:t>2018).</a:t>
            </a:r>
          </a:p>
          <a:p>
            <a:pPr algn="just">
              <a:lnSpc>
                <a:spcPct val="170000"/>
              </a:lnSpc>
              <a:buFont typeface="Wingdings" charset="2"/>
              <a:buChar char="Ø"/>
            </a:pPr>
            <a:r>
              <a:rPr lang="it-IT" sz="2400" dirty="0" smtClean="0"/>
              <a:t>Inoltre il </a:t>
            </a:r>
            <a:r>
              <a:rPr lang="it-IT" sz="2400" dirty="0"/>
              <a:t>computer, cui l’autore si è collegato, ha un proprio “nome e cognome” conosciuto come indirizzo </a:t>
            </a:r>
            <a:r>
              <a:rPr lang="it-IT" sz="2400" dirty="0" smtClean="0"/>
              <a:t>IP non è quindi possibile nascondere la propria identità. La traccia permane</a:t>
            </a:r>
            <a:endParaRPr lang="it-IT" sz="2400" dirty="0"/>
          </a:p>
          <a:p>
            <a:endParaRPr lang="it-IT" dirty="0"/>
          </a:p>
        </p:txBody>
      </p:sp>
    </p:spTree>
    <p:extLst>
      <p:ext uri="{BB962C8B-B14F-4D97-AF65-F5344CB8AC3E}">
        <p14:creationId xmlns:p14="http://schemas.microsoft.com/office/powerpoint/2010/main" val="5886415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2000"/>
            <a:lum/>
          </a:blip>
          <a:srcRect/>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smtClean="0"/>
              <a:t>E le chat di gruppo?</a:t>
            </a:r>
            <a:endParaRPr lang="it-IT" sz="4000" dirty="0"/>
          </a:p>
        </p:txBody>
      </p:sp>
      <p:sp>
        <p:nvSpPr>
          <p:cNvPr id="4" name="Segnaposto contenuto 2"/>
          <p:cNvSpPr>
            <a:spLocks noGrp="1"/>
          </p:cNvSpPr>
          <p:nvPr>
            <p:ph idx="1"/>
          </p:nvPr>
        </p:nvSpPr>
        <p:spPr>
          <a:xfrm>
            <a:off x="414338" y="1828800"/>
            <a:ext cx="9442894" cy="4351337"/>
          </a:xfrm>
        </p:spPr>
        <p:txBody>
          <a:bodyPr>
            <a:normAutofit fontScale="92500"/>
          </a:bodyPr>
          <a:lstStyle/>
          <a:p>
            <a:pPr algn="just">
              <a:lnSpc>
                <a:spcPct val="150000"/>
              </a:lnSpc>
            </a:pPr>
            <a:r>
              <a:rPr lang="it-IT" sz="2000" dirty="0"/>
              <a:t>Non può essere considerata un'ingiuria, ma il più grave reato di diffamazione, </a:t>
            </a:r>
            <a:r>
              <a:rPr lang="it-IT" sz="2000" b="1" dirty="0"/>
              <a:t>l'offesa via </a:t>
            </a:r>
            <a:r>
              <a:rPr lang="it-IT" sz="2000" b="1" dirty="0">
                <a:hlinkClick r:id="rId3"/>
              </a:rPr>
              <a:t>WhatsApp</a:t>
            </a:r>
            <a:r>
              <a:rPr lang="it-IT" sz="2000" b="1" dirty="0"/>
              <a:t> in una chat di gruppo, letta oltre che dall'autore e dalla persona offesa, anche da altri. </a:t>
            </a:r>
          </a:p>
          <a:p>
            <a:pPr algn="just">
              <a:lnSpc>
                <a:spcPct val="150000"/>
              </a:lnSpc>
            </a:pPr>
            <a:r>
              <a:rPr lang="it-IT" sz="2000" dirty="0" smtClean="0"/>
              <a:t>A </a:t>
            </a:r>
            <a:r>
              <a:rPr lang="it-IT" sz="2000" dirty="0"/>
              <a:t>precisarlo è la Cassazione con una sentenza della quinta sezione penale: "Sebbene il mezzo di trasmissione/comunicazione adoperato consenta, in astratto, anche al soggetto vilipeso di percepire direttamente l'offesa”, spiegano i giudici della Suprema corte, “</a:t>
            </a:r>
            <a:r>
              <a:rPr lang="it-IT" sz="2000" b="1" dirty="0"/>
              <a:t>il fatto che il messaggio sia diretto a una cerchia di fruitori” fa sì che la lesione della reputazione “si collochi in una dimensione ben più ampia di quella tra offensore e offeso</a:t>
            </a:r>
            <a:r>
              <a:rPr lang="it-IT" sz="2000" dirty="0"/>
              <a:t>”.</a:t>
            </a:r>
          </a:p>
        </p:txBody>
      </p:sp>
    </p:spTree>
    <p:extLst>
      <p:ext uri="{BB962C8B-B14F-4D97-AF65-F5344CB8AC3E}">
        <p14:creationId xmlns:p14="http://schemas.microsoft.com/office/powerpoint/2010/main" val="26219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4"/>
                                        </p:tgtEl>
                                        <p:attrNameLst>
                                          <p:attrName>style.color</p:attrName>
                                        </p:attrNameLst>
                                      </p:cBhvr>
                                      <p:to>
                                        <a:schemeClr val="bg1"/>
                                      </p:to>
                                    </p:animClr>
                                    <p:animClr clrSpc="rgb" dir="cw">
                                      <p:cBhvr>
                                        <p:cTn id="7" dur="250" autoRev="1" fill="remove"/>
                                        <p:tgtEl>
                                          <p:spTgt spid="4"/>
                                        </p:tgtEl>
                                        <p:attrNameLst>
                                          <p:attrName>fillcolor</p:attrName>
                                        </p:attrNameLst>
                                      </p:cBhvr>
                                      <p:to>
                                        <a:schemeClr val="bg1"/>
                                      </p:to>
                                    </p:animClr>
                                    <p:set>
                                      <p:cBhvr>
                                        <p:cTn id="8" dur="250" autoRev="1" fill="remove"/>
                                        <p:tgtEl>
                                          <p:spTgt spid="4"/>
                                        </p:tgtEl>
                                        <p:attrNameLst>
                                          <p:attrName>fill.type</p:attrName>
                                        </p:attrNameLst>
                                      </p:cBhvr>
                                      <p:to>
                                        <p:strVal val="solid"/>
                                      </p:to>
                                    </p:set>
                                    <p:set>
                                      <p:cBhvr>
                                        <p:cTn id="9" dur="250" autoRev="1" fill="remove"/>
                                        <p:tgtEl>
                                          <p:spTgt spid="4"/>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27" presetClass="emph" presetSubtype="0" fill="remove" grpId="0" nodeType="clickEffect">
                                  <p:stCondLst>
                                    <p:cond delay="0"/>
                                  </p:stCondLst>
                                  <p:iterate type="lt">
                                    <p:tmPct val="0"/>
                                  </p:iterate>
                                  <p:childTnLst>
                                    <p:animClr clrSpc="rgb" dir="cw">
                                      <p:cBhvr override="childStyle">
                                        <p:cTn id="13" dur="250" autoRev="1" fill="remove"/>
                                        <p:tgtEl>
                                          <p:spTgt spid="4">
                                            <p:txEl>
                                              <p:pRg st="0" end="0"/>
                                            </p:txEl>
                                          </p:spTgt>
                                        </p:tgtEl>
                                        <p:attrNameLst>
                                          <p:attrName>style.color</p:attrName>
                                        </p:attrNameLst>
                                      </p:cBhvr>
                                      <p:to>
                                        <a:schemeClr val="bg1"/>
                                      </p:to>
                                    </p:animClr>
                                    <p:animClr clrSpc="rgb" dir="cw">
                                      <p:cBhvr>
                                        <p:cTn id="14" dur="250" autoRev="1" fill="remove"/>
                                        <p:tgtEl>
                                          <p:spTgt spid="4">
                                            <p:txEl>
                                              <p:pRg st="0" end="0"/>
                                            </p:txEl>
                                          </p:spTgt>
                                        </p:tgtEl>
                                        <p:attrNameLst>
                                          <p:attrName>fillcolor</p:attrName>
                                        </p:attrNameLst>
                                      </p:cBhvr>
                                      <p:to>
                                        <a:schemeClr val="bg1"/>
                                      </p:to>
                                    </p:animClr>
                                    <p:set>
                                      <p:cBhvr>
                                        <p:cTn id="15" dur="250" autoRev="1" fill="remove"/>
                                        <p:tgtEl>
                                          <p:spTgt spid="4">
                                            <p:txEl>
                                              <p:pRg st="0" end="0"/>
                                            </p:txEl>
                                          </p:spTgt>
                                        </p:tgtEl>
                                        <p:attrNameLst>
                                          <p:attrName>fill.type</p:attrName>
                                        </p:attrNameLst>
                                      </p:cBhvr>
                                      <p:to>
                                        <p:strVal val="solid"/>
                                      </p:to>
                                    </p:set>
                                    <p:set>
                                      <p:cBhvr>
                                        <p:cTn id="16" dur="250" autoRev="1" fill="remove"/>
                                        <p:tgtEl>
                                          <p:spTgt spid="4">
                                            <p:txEl>
                                              <p:pRg st="0" end="0"/>
                                            </p:tx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27" presetClass="emph" presetSubtype="0" fill="remove" grpId="0" nodeType="clickEffect">
                                  <p:stCondLst>
                                    <p:cond delay="0"/>
                                  </p:stCondLst>
                                  <p:iterate type="lt">
                                    <p:tmPct val="0"/>
                                  </p:iterate>
                                  <p:childTnLst>
                                    <p:animClr clrSpc="rgb" dir="cw">
                                      <p:cBhvr override="childStyle">
                                        <p:cTn id="20" dur="250" autoRev="1" fill="remove"/>
                                        <p:tgtEl>
                                          <p:spTgt spid="4">
                                            <p:txEl>
                                              <p:pRg st="1" end="1"/>
                                            </p:txEl>
                                          </p:spTgt>
                                        </p:tgtEl>
                                        <p:attrNameLst>
                                          <p:attrName>style.color</p:attrName>
                                        </p:attrNameLst>
                                      </p:cBhvr>
                                      <p:to>
                                        <a:schemeClr val="bg1"/>
                                      </p:to>
                                    </p:animClr>
                                    <p:animClr clrSpc="rgb" dir="cw">
                                      <p:cBhvr>
                                        <p:cTn id="21" dur="250" autoRev="1" fill="remove"/>
                                        <p:tgtEl>
                                          <p:spTgt spid="4">
                                            <p:txEl>
                                              <p:pRg st="1" end="1"/>
                                            </p:txEl>
                                          </p:spTgt>
                                        </p:tgtEl>
                                        <p:attrNameLst>
                                          <p:attrName>fillcolor</p:attrName>
                                        </p:attrNameLst>
                                      </p:cBhvr>
                                      <p:to>
                                        <a:schemeClr val="bg1"/>
                                      </p:to>
                                    </p:animClr>
                                    <p:set>
                                      <p:cBhvr>
                                        <p:cTn id="22" dur="250" autoRev="1" fill="remove"/>
                                        <p:tgtEl>
                                          <p:spTgt spid="4">
                                            <p:txEl>
                                              <p:pRg st="1" end="1"/>
                                            </p:txEl>
                                          </p:spTgt>
                                        </p:tgtEl>
                                        <p:attrNameLst>
                                          <p:attrName>fill.type</p:attrName>
                                        </p:attrNameLst>
                                      </p:cBhvr>
                                      <p:to>
                                        <p:strVal val="solid"/>
                                      </p:to>
                                    </p:set>
                                    <p:set>
                                      <p:cBhvr>
                                        <p:cTn id="23" dur="250" autoRev="1" fill="remove"/>
                                        <p:tgtEl>
                                          <p:spTgt spid="4">
                                            <p:txEl>
                                              <p:pRg st="1" end="1"/>
                                            </p:txEl>
                                          </p:spTgt>
                                        </p:tgtEl>
                                        <p:attrNameLst>
                                          <p:attrName>fill.on</p:attrName>
                                        </p:attrNameLst>
                                      </p:cBhvr>
                                      <p:to>
                                        <p:strVal val="true"/>
                                      </p:to>
                                    </p:set>
                                  </p:childTnLst>
                                </p:cTn>
                              </p:par>
                            </p:childTnLst>
                          </p:cTn>
                        </p:par>
                      </p:childTnLst>
                    </p:cTn>
                  </p:par>
                  <p:par>
                    <p:cTn id="24" fill="hold">
                      <p:stCondLst>
                        <p:cond delay="indefinite"/>
                      </p:stCondLst>
                      <p:childTnLst>
                        <p:par>
                          <p:cTn id="25" fill="hold">
                            <p:stCondLst>
                              <p:cond delay="0"/>
                            </p:stCondLst>
                            <p:childTnLst>
                              <p:par>
                                <p:cTn id="26" presetID="18" presetClass="emph" presetSubtype="0" fill="hold" grpId="1" nodeType="clickEffect">
                                  <p:stCondLst>
                                    <p:cond delay="0"/>
                                  </p:stCondLst>
                                  <p:iterate type="lt">
                                    <p:tmPct val="4000"/>
                                  </p:iterate>
                                  <p:childTnLst>
                                    <p:set>
                                      <p:cBhvr override="childStyle">
                                        <p:cTn id="27" dur="500" fill="hold"/>
                                        <p:tgtEl>
                                          <p:spTgt spid="4">
                                            <p:txEl>
                                              <p:pRg st="0" end="0"/>
                                            </p:txEl>
                                          </p:spTgt>
                                        </p:tgtEl>
                                        <p:attrNameLst>
                                          <p:attrName>style.textDecorationUnderline</p:attrName>
                                        </p:attrNameLst>
                                      </p:cBhvr>
                                      <p:to>
                                        <p:strVal val="true"/>
                                      </p:to>
                                    </p:set>
                                  </p:childTnLst>
                                </p:cTn>
                              </p:par>
                            </p:childTnLst>
                          </p:cTn>
                        </p:par>
                      </p:childTnLst>
                    </p:cTn>
                  </p:par>
                  <p:par>
                    <p:cTn id="28" fill="hold">
                      <p:stCondLst>
                        <p:cond delay="indefinite"/>
                      </p:stCondLst>
                      <p:childTnLst>
                        <p:par>
                          <p:cTn id="29" fill="hold">
                            <p:stCondLst>
                              <p:cond delay="0"/>
                            </p:stCondLst>
                            <p:childTnLst>
                              <p:par>
                                <p:cTn id="30" presetID="18" presetClass="emph" presetSubtype="0" fill="hold" grpId="1" nodeType="clickEffect">
                                  <p:stCondLst>
                                    <p:cond delay="0"/>
                                  </p:stCondLst>
                                  <p:iterate type="lt">
                                    <p:tmPct val="4000"/>
                                  </p:iterate>
                                  <p:childTnLst>
                                    <p:set>
                                      <p:cBhvr override="childStyle">
                                        <p:cTn id="31" dur="500" fill="hold"/>
                                        <p:tgtEl>
                                          <p:spTgt spid="4">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4" grpI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8000"/>
            <a:lum/>
          </a:blip>
          <a:srcRect/>
          <a:stretch>
            <a:fillRect/>
          </a:stretch>
        </a:blipFill>
        <a:effectLst/>
      </p:bgPr>
    </p:bg>
    <p:spTree>
      <p:nvGrpSpPr>
        <p:cNvPr id="1" name=""/>
        <p:cNvGrpSpPr/>
        <p:nvPr/>
      </p:nvGrpSpPr>
      <p:grpSpPr>
        <a:xfrm>
          <a:off x="0" y="0"/>
          <a:ext cx="0" cy="0"/>
          <a:chOff x="0" y="0"/>
          <a:chExt cx="0" cy="0"/>
        </a:xfrm>
      </p:grpSpPr>
      <p:sp>
        <p:nvSpPr>
          <p:cNvPr id="7" name="Titolo 1"/>
          <p:cNvSpPr txBox="1">
            <a:spLocks/>
          </p:cNvSpPr>
          <p:nvPr/>
        </p:nvSpPr>
        <p:spPr>
          <a:xfrm>
            <a:off x="2783633" y="1370807"/>
            <a:ext cx="2500313" cy="500062"/>
          </a:xfrm>
          <a:prstGeom prst="rect">
            <a:avLst/>
          </a:prstGeom>
        </p:spPr>
        <p:txBody>
          <a:bodyPr anchor="ctr">
            <a:normAutofit/>
          </a:bodyPr>
          <a:lstStyle/>
          <a:p>
            <a:pPr>
              <a:defRPr/>
            </a:pPr>
            <a:r>
              <a:rPr lang="it-IT" sz="1200" b="1" dirty="0">
                <a:latin typeface="Times New Roman" pitchFamily="18" charset="0"/>
                <a:ea typeface="+mj-ea"/>
                <a:cs typeface="Times New Roman" pitchFamily="18" charset="0"/>
              </a:rPr>
              <a:t>               </a:t>
            </a:r>
          </a:p>
        </p:txBody>
      </p:sp>
      <p:sp>
        <p:nvSpPr>
          <p:cNvPr id="14" name="Rettangolo 15">
            <a:hlinkClick r:id="rId4" action="ppaction://hlinkfile"/>
          </p:cNvPr>
          <p:cNvSpPr/>
          <p:nvPr/>
        </p:nvSpPr>
        <p:spPr>
          <a:xfrm>
            <a:off x="1991544" y="1685770"/>
            <a:ext cx="2448272" cy="885800"/>
          </a:xfrm>
          <a:prstGeom prst="rect">
            <a:avLst/>
          </a:prstGeom>
          <a:solidFill>
            <a:schemeClr val="accent5">
              <a:lumMod val="60000"/>
              <a:lumOff val="40000"/>
            </a:schemeClr>
          </a:solidFill>
        </p:spPr>
        <p:style>
          <a:lnRef idx="0">
            <a:schemeClr val="accent5"/>
          </a:lnRef>
          <a:fillRef idx="3">
            <a:schemeClr val="accent5"/>
          </a:fillRef>
          <a:effectRef idx="3">
            <a:schemeClr val="accent5"/>
          </a:effectRef>
          <a:fontRef idx="minor">
            <a:schemeClr val="lt1"/>
          </a:fontRef>
        </p:style>
        <p:txBody>
          <a:bodyPr anchor="ctr"/>
          <a:lstStyle/>
          <a:p>
            <a:pPr algn="ctr">
              <a:defRPr/>
            </a:pPr>
            <a:r>
              <a:rPr lang="it-IT" sz="2400" dirty="0">
                <a:solidFill>
                  <a:schemeClr val="tx1"/>
                </a:solidFill>
              </a:rPr>
              <a:t>Art.615 ter c.p.</a:t>
            </a:r>
          </a:p>
          <a:p>
            <a:pPr algn="ctr">
              <a:defRPr/>
            </a:pPr>
            <a:r>
              <a:rPr lang="it-IT" sz="2000" dirty="0">
                <a:solidFill>
                  <a:schemeClr val="tx1"/>
                </a:solidFill>
              </a:rPr>
              <a:t>(</a:t>
            </a:r>
            <a:r>
              <a:rPr lang="it-IT" sz="2000" dirty="0" err="1">
                <a:solidFill>
                  <a:schemeClr val="tx1"/>
                </a:solidFill>
              </a:rPr>
              <a:t>recl</a:t>
            </a:r>
            <a:r>
              <a:rPr lang="it-IT" sz="2000" dirty="0">
                <a:solidFill>
                  <a:schemeClr val="tx1"/>
                </a:solidFill>
              </a:rPr>
              <a:t>. fino a 5 anni)</a:t>
            </a:r>
          </a:p>
        </p:txBody>
      </p:sp>
      <p:sp>
        <p:nvSpPr>
          <p:cNvPr id="17" name="Rettangolo 14">
            <a:hlinkClick r:id="rId5" action="ppaction://hlinkfile"/>
          </p:cNvPr>
          <p:cNvSpPr/>
          <p:nvPr/>
        </p:nvSpPr>
        <p:spPr>
          <a:xfrm>
            <a:off x="1991544" y="3818551"/>
            <a:ext cx="2448272" cy="1817477"/>
          </a:xfrm>
          <a:prstGeom prst="rect">
            <a:avLst/>
          </a:prstGeom>
          <a:solidFill>
            <a:schemeClr val="accent5">
              <a:lumMod val="60000"/>
              <a:lumOff val="40000"/>
            </a:schemeClr>
          </a:solidFill>
        </p:spPr>
        <p:style>
          <a:lnRef idx="0">
            <a:schemeClr val="accent5"/>
          </a:lnRef>
          <a:fillRef idx="3">
            <a:schemeClr val="accent5"/>
          </a:fillRef>
          <a:effectRef idx="3">
            <a:schemeClr val="accent5"/>
          </a:effectRef>
          <a:fontRef idx="minor">
            <a:schemeClr val="lt1"/>
          </a:fontRef>
        </p:style>
        <p:txBody>
          <a:bodyPr anchor="ctr"/>
          <a:lstStyle/>
          <a:p>
            <a:pPr algn="ctr">
              <a:defRPr/>
            </a:pPr>
            <a:r>
              <a:rPr lang="it-IT" sz="2400" dirty="0">
                <a:solidFill>
                  <a:schemeClr val="tx1"/>
                </a:solidFill>
              </a:rPr>
              <a:t>Art.167 </a:t>
            </a:r>
          </a:p>
          <a:p>
            <a:pPr algn="ctr">
              <a:defRPr/>
            </a:pPr>
            <a:r>
              <a:rPr lang="it-IT" sz="2400" dirty="0">
                <a:solidFill>
                  <a:schemeClr val="tx1"/>
                </a:solidFill>
              </a:rPr>
              <a:t>D. </a:t>
            </a:r>
            <a:r>
              <a:rPr lang="it-IT" sz="2400" dirty="0" err="1">
                <a:solidFill>
                  <a:schemeClr val="tx1"/>
                </a:solidFill>
              </a:rPr>
              <a:t>Lvo</a:t>
            </a:r>
            <a:r>
              <a:rPr lang="it-IT" sz="2400" dirty="0">
                <a:solidFill>
                  <a:schemeClr val="tx1"/>
                </a:solidFill>
              </a:rPr>
              <a:t> 196/2003</a:t>
            </a:r>
          </a:p>
          <a:p>
            <a:pPr algn="ctr">
              <a:defRPr/>
            </a:pPr>
            <a:r>
              <a:rPr lang="it-IT" sz="2000" dirty="0">
                <a:solidFill>
                  <a:schemeClr val="tx1"/>
                </a:solidFill>
              </a:rPr>
              <a:t>(</a:t>
            </a:r>
            <a:r>
              <a:rPr lang="it-IT" sz="2000" dirty="0" err="1">
                <a:solidFill>
                  <a:schemeClr val="tx1"/>
                </a:solidFill>
              </a:rPr>
              <a:t>recl</a:t>
            </a:r>
            <a:r>
              <a:rPr lang="it-IT" sz="2000" dirty="0">
                <a:solidFill>
                  <a:schemeClr val="tx1"/>
                </a:solidFill>
              </a:rPr>
              <a:t>. Fino a 2 anni)</a:t>
            </a:r>
            <a:endParaRPr lang="it-IT" dirty="0">
              <a:solidFill>
                <a:schemeClr val="tx1"/>
              </a:solidFill>
            </a:endParaRPr>
          </a:p>
        </p:txBody>
      </p:sp>
      <p:sp>
        <p:nvSpPr>
          <p:cNvPr id="19" name="TextBox 1"/>
          <p:cNvSpPr txBox="1">
            <a:spLocks noChangeArrowheads="1"/>
          </p:cNvSpPr>
          <p:nvPr/>
        </p:nvSpPr>
        <p:spPr bwMode="auto">
          <a:xfrm>
            <a:off x="4727848" y="1459256"/>
            <a:ext cx="5688632" cy="1338828"/>
          </a:xfrm>
          <a:prstGeom prst="rect">
            <a:avLst/>
          </a:prstGeom>
          <a:noFill/>
          <a:ln w="9525">
            <a:noFill/>
            <a:miter lim="800000"/>
            <a:headEnd/>
            <a:tailEnd/>
          </a:ln>
        </p:spPr>
        <p:txBody>
          <a:bodyPr wrap="squar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lnSpc>
                <a:spcPct val="150000"/>
              </a:lnSpc>
            </a:pPr>
            <a:r>
              <a:rPr lang="en-US" b="1" spc="10" dirty="0" err="1">
                <a:latin typeface="+mn-lt"/>
                <a:ea typeface="+mn-ea"/>
                <a:cs typeface="+mn-cs"/>
              </a:rPr>
              <a:t>Accesso</a:t>
            </a:r>
            <a:r>
              <a:rPr lang="en-US" b="1" spc="10" dirty="0">
                <a:latin typeface="+mn-lt"/>
                <a:ea typeface="+mn-ea"/>
                <a:cs typeface="+mn-cs"/>
              </a:rPr>
              <a:t> </a:t>
            </a:r>
            <a:r>
              <a:rPr lang="en-US" b="1" spc="10" dirty="0" err="1">
                <a:latin typeface="+mn-lt"/>
                <a:ea typeface="+mn-ea"/>
                <a:cs typeface="+mn-cs"/>
              </a:rPr>
              <a:t>abusivo</a:t>
            </a:r>
            <a:r>
              <a:rPr lang="en-US" b="1" spc="10" dirty="0">
                <a:latin typeface="+mn-lt"/>
                <a:ea typeface="+mn-ea"/>
                <a:cs typeface="+mn-cs"/>
              </a:rPr>
              <a:t> a </a:t>
            </a:r>
            <a:r>
              <a:rPr lang="en-US" b="1" spc="10" dirty="0" err="1">
                <a:latin typeface="+mn-lt"/>
                <a:ea typeface="+mn-ea"/>
                <a:cs typeface="+mn-cs"/>
              </a:rPr>
              <a:t>sistema</a:t>
            </a:r>
            <a:r>
              <a:rPr lang="en-US" b="1" spc="10" dirty="0">
                <a:latin typeface="+mn-lt"/>
                <a:ea typeface="+mn-ea"/>
                <a:cs typeface="+mn-cs"/>
              </a:rPr>
              <a:t> </a:t>
            </a:r>
            <a:r>
              <a:rPr lang="en-US" b="1" spc="10" dirty="0" err="1">
                <a:latin typeface="+mn-lt"/>
                <a:ea typeface="+mn-ea"/>
                <a:cs typeface="+mn-cs"/>
              </a:rPr>
              <a:t>informatico</a:t>
            </a:r>
            <a:endParaRPr lang="en-US" b="1" spc="10" dirty="0">
              <a:latin typeface="+mn-lt"/>
              <a:ea typeface="+mn-ea"/>
              <a:cs typeface="+mn-cs"/>
            </a:endParaRPr>
          </a:p>
          <a:p>
            <a:pPr algn="just" eaLnBrk="1" hangingPunct="1">
              <a:lnSpc>
                <a:spcPct val="150000"/>
              </a:lnSpc>
            </a:pPr>
            <a:r>
              <a:rPr lang="en-US" spc="10" dirty="0">
                <a:latin typeface="+mn-lt"/>
                <a:ea typeface="+mn-ea"/>
                <a:cs typeface="+mn-cs"/>
              </a:rPr>
              <a:t>(</a:t>
            </a:r>
            <a:r>
              <a:rPr lang="en-US" spc="10" dirty="0" err="1">
                <a:latin typeface="+mn-lt"/>
                <a:ea typeface="+mn-ea"/>
                <a:cs typeface="+mn-cs"/>
              </a:rPr>
              <a:t>introdursi</a:t>
            </a:r>
            <a:r>
              <a:rPr lang="en-US" spc="10" dirty="0">
                <a:latin typeface="+mn-lt"/>
                <a:ea typeface="+mn-ea"/>
                <a:cs typeface="+mn-cs"/>
              </a:rPr>
              <a:t> in un account </a:t>
            </a:r>
            <a:r>
              <a:rPr lang="en-US" spc="10" dirty="0" err="1">
                <a:latin typeface="+mn-lt"/>
                <a:ea typeface="+mn-ea"/>
                <a:cs typeface="+mn-cs"/>
              </a:rPr>
              <a:t>protetto</a:t>
            </a:r>
            <a:r>
              <a:rPr lang="en-US" spc="10" dirty="0">
                <a:latin typeface="+mn-lt"/>
                <a:ea typeface="+mn-ea"/>
                <a:cs typeface="+mn-cs"/>
              </a:rPr>
              <a:t> da password </a:t>
            </a:r>
            <a:r>
              <a:rPr lang="en-US" spc="10" dirty="0" err="1">
                <a:latin typeface="+mn-lt"/>
                <a:ea typeface="+mn-ea"/>
                <a:cs typeface="+mn-cs"/>
              </a:rPr>
              <a:t>contro</a:t>
            </a:r>
            <a:r>
              <a:rPr lang="en-US" spc="10" dirty="0">
                <a:latin typeface="+mn-lt"/>
                <a:ea typeface="+mn-ea"/>
                <a:cs typeface="+mn-cs"/>
              </a:rPr>
              <a:t> la </a:t>
            </a:r>
            <a:r>
              <a:rPr lang="en-US" spc="10" dirty="0" err="1">
                <a:latin typeface="+mn-lt"/>
                <a:ea typeface="+mn-ea"/>
                <a:cs typeface="+mn-cs"/>
              </a:rPr>
              <a:t>volontà</a:t>
            </a:r>
            <a:r>
              <a:rPr lang="en-US" spc="10" dirty="0">
                <a:latin typeface="+mn-lt"/>
                <a:ea typeface="+mn-ea"/>
                <a:cs typeface="+mn-cs"/>
              </a:rPr>
              <a:t> di chi ha </a:t>
            </a:r>
            <a:r>
              <a:rPr lang="en-US" spc="10" dirty="0" err="1">
                <a:latin typeface="+mn-lt"/>
                <a:ea typeface="+mn-ea"/>
                <a:cs typeface="+mn-cs"/>
              </a:rPr>
              <a:t>il</a:t>
            </a:r>
            <a:r>
              <a:rPr lang="en-US" spc="10" dirty="0">
                <a:latin typeface="+mn-lt"/>
                <a:ea typeface="+mn-ea"/>
                <a:cs typeface="+mn-cs"/>
              </a:rPr>
              <a:t> </a:t>
            </a:r>
            <a:r>
              <a:rPr lang="en-US" spc="10" dirty="0" err="1">
                <a:latin typeface="+mn-lt"/>
                <a:ea typeface="+mn-ea"/>
                <a:cs typeface="+mn-cs"/>
              </a:rPr>
              <a:t>diritto</a:t>
            </a:r>
            <a:r>
              <a:rPr lang="en-US" spc="10" dirty="0">
                <a:latin typeface="+mn-lt"/>
                <a:ea typeface="+mn-ea"/>
                <a:cs typeface="+mn-cs"/>
              </a:rPr>
              <a:t> di </a:t>
            </a:r>
            <a:r>
              <a:rPr lang="en-US" spc="10" dirty="0" err="1">
                <a:latin typeface="+mn-lt"/>
                <a:ea typeface="+mn-ea"/>
                <a:cs typeface="+mn-cs"/>
              </a:rPr>
              <a:t>escluderlo</a:t>
            </a:r>
            <a:r>
              <a:rPr lang="en-US" spc="10" dirty="0">
                <a:latin typeface="+mn-lt"/>
                <a:ea typeface="+mn-ea"/>
                <a:cs typeface="+mn-cs"/>
              </a:rPr>
              <a:t>)</a:t>
            </a:r>
          </a:p>
        </p:txBody>
      </p:sp>
      <p:sp>
        <p:nvSpPr>
          <p:cNvPr id="22" name="TextBox 1"/>
          <p:cNvSpPr txBox="1">
            <a:spLocks noChangeArrowheads="1"/>
          </p:cNvSpPr>
          <p:nvPr/>
        </p:nvSpPr>
        <p:spPr bwMode="auto">
          <a:xfrm>
            <a:off x="4727848" y="3711626"/>
            <a:ext cx="5688632" cy="2031325"/>
          </a:xfrm>
          <a:prstGeom prst="rect">
            <a:avLst/>
          </a:prstGeom>
          <a:noFill/>
          <a:ln w="9525">
            <a:noFill/>
            <a:miter lim="800000"/>
            <a:headEnd/>
            <a:tailEnd/>
          </a:ln>
        </p:spPr>
        <p:txBody>
          <a:bodyPr wrap="square">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US" b="1" spc="10" dirty="0" err="1">
                <a:latin typeface="+mn-lt"/>
                <a:ea typeface="+mn-ea"/>
                <a:cs typeface="+mn-cs"/>
              </a:rPr>
              <a:t>Trattamento</a:t>
            </a:r>
            <a:r>
              <a:rPr lang="en-US" b="1" spc="10" dirty="0">
                <a:latin typeface="+mn-lt"/>
                <a:ea typeface="+mn-ea"/>
                <a:cs typeface="+mn-cs"/>
              </a:rPr>
              <a:t> </a:t>
            </a:r>
            <a:r>
              <a:rPr lang="en-US" b="1" spc="10" dirty="0" err="1">
                <a:latin typeface="+mn-lt"/>
                <a:ea typeface="+mn-ea"/>
                <a:cs typeface="+mn-cs"/>
              </a:rPr>
              <a:t>illecito</a:t>
            </a:r>
            <a:r>
              <a:rPr lang="en-US" b="1" spc="10" dirty="0">
                <a:latin typeface="+mn-lt"/>
                <a:ea typeface="+mn-ea"/>
                <a:cs typeface="+mn-cs"/>
              </a:rPr>
              <a:t> di </a:t>
            </a:r>
            <a:r>
              <a:rPr lang="en-US" b="1" spc="10" dirty="0" err="1">
                <a:latin typeface="+mn-lt"/>
                <a:ea typeface="+mn-ea"/>
                <a:cs typeface="+mn-cs"/>
              </a:rPr>
              <a:t>dati</a:t>
            </a:r>
            <a:endParaRPr lang="en-US" b="1" spc="10" dirty="0">
              <a:latin typeface="+mn-lt"/>
              <a:ea typeface="+mn-ea"/>
              <a:cs typeface="+mn-cs"/>
            </a:endParaRPr>
          </a:p>
          <a:p>
            <a:pPr algn="just" eaLnBrk="1" hangingPunct="1">
              <a:lnSpc>
                <a:spcPct val="150000"/>
              </a:lnSpc>
            </a:pPr>
            <a:r>
              <a:rPr lang="en-US" spc="10" dirty="0">
                <a:latin typeface="+mn-lt"/>
                <a:ea typeface="+mn-ea"/>
                <a:cs typeface="+mn-cs"/>
              </a:rPr>
              <a:t>(</a:t>
            </a:r>
            <a:r>
              <a:rPr lang="en-US" spc="10" dirty="0" err="1">
                <a:latin typeface="+mn-lt"/>
                <a:ea typeface="+mn-ea"/>
                <a:cs typeface="+mn-cs"/>
              </a:rPr>
              <a:t>pubblicare</a:t>
            </a:r>
            <a:r>
              <a:rPr lang="en-US" spc="10" dirty="0">
                <a:latin typeface="+mn-lt"/>
                <a:ea typeface="+mn-ea"/>
                <a:cs typeface="+mn-cs"/>
              </a:rPr>
              <a:t> </a:t>
            </a:r>
            <a:r>
              <a:rPr lang="en-US" spc="10" dirty="0" err="1">
                <a:latin typeface="+mn-lt"/>
                <a:ea typeface="+mn-ea"/>
                <a:cs typeface="+mn-cs"/>
              </a:rPr>
              <a:t>sulla</a:t>
            </a:r>
            <a:r>
              <a:rPr lang="en-US" spc="10" dirty="0">
                <a:latin typeface="+mn-lt"/>
                <a:ea typeface="+mn-ea"/>
                <a:cs typeface="+mn-cs"/>
              </a:rPr>
              <a:t> rete Internet </a:t>
            </a:r>
            <a:r>
              <a:rPr lang="en-US" spc="10" dirty="0" err="1">
                <a:latin typeface="+mn-lt"/>
                <a:ea typeface="+mn-ea"/>
                <a:cs typeface="+mn-cs"/>
              </a:rPr>
              <a:t>fotografie</a:t>
            </a:r>
            <a:r>
              <a:rPr lang="en-US" spc="10" dirty="0">
                <a:latin typeface="+mn-lt"/>
                <a:ea typeface="+mn-ea"/>
                <a:cs typeface="+mn-cs"/>
              </a:rPr>
              <a:t> </a:t>
            </a:r>
            <a:r>
              <a:rPr lang="en-US" spc="10" dirty="0" err="1">
                <a:latin typeface="+mn-lt"/>
                <a:ea typeface="+mn-ea"/>
                <a:cs typeface="+mn-cs"/>
              </a:rPr>
              <a:t>che</a:t>
            </a:r>
            <a:r>
              <a:rPr lang="en-US" spc="10" dirty="0">
                <a:latin typeface="+mn-lt"/>
                <a:ea typeface="+mn-ea"/>
                <a:cs typeface="+mn-cs"/>
              </a:rPr>
              <a:t> </a:t>
            </a:r>
            <a:r>
              <a:rPr lang="en-US" spc="10" dirty="0" err="1">
                <a:latin typeface="+mn-lt"/>
                <a:ea typeface="+mn-ea"/>
                <a:cs typeface="+mn-cs"/>
              </a:rPr>
              <a:t>raffigurano</a:t>
            </a:r>
            <a:r>
              <a:rPr lang="en-US" spc="10" dirty="0">
                <a:latin typeface="+mn-lt"/>
                <a:ea typeface="+mn-ea"/>
                <a:cs typeface="+mn-cs"/>
              </a:rPr>
              <a:t> </a:t>
            </a:r>
            <a:r>
              <a:rPr lang="en-US" spc="10" dirty="0" err="1">
                <a:latin typeface="+mn-lt"/>
                <a:ea typeface="+mn-ea"/>
                <a:cs typeface="+mn-cs"/>
              </a:rPr>
              <a:t>altre</a:t>
            </a:r>
            <a:r>
              <a:rPr lang="en-US" spc="10" dirty="0">
                <a:latin typeface="+mn-lt"/>
                <a:ea typeface="+mn-ea"/>
                <a:cs typeface="+mn-cs"/>
              </a:rPr>
              <a:t> </a:t>
            </a:r>
            <a:r>
              <a:rPr lang="en-US" spc="10" dirty="0" err="1">
                <a:latin typeface="+mn-lt"/>
                <a:ea typeface="+mn-ea"/>
                <a:cs typeface="+mn-cs"/>
              </a:rPr>
              <a:t>persone</a:t>
            </a:r>
            <a:r>
              <a:rPr lang="en-US" spc="10" dirty="0">
                <a:latin typeface="+mn-lt"/>
                <a:ea typeface="+mn-ea"/>
                <a:cs typeface="+mn-cs"/>
              </a:rPr>
              <a:t> </a:t>
            </a:r>
            <a:r>
              <a:rPr lang="en-US" spc="10" dirty="0" err="1">
                <a:latin typeface="+mn-lt"/>
                <a:ea typeface="+mn-ea"/>
                <a:cs typeface="+mn-cs"/>
              </a:rPr>
              <a:t>senza</a:t>
            </a:r>
            <a:r>
              <a:rPr lang="en-US" spc="10" dirty="0">
                <a:latin typeface="+mn-lt"/>
                <a:ea typeface="+mn-ea"/>
                <a:cs typeface="+mn-cs"/>
              </a:rPr>
              <a:t> </a:t>
            </a:r>
            <a:r>
              <a:rPr lang="en-US" spc="10" dirty="0" err="1">
                <a:latin typeface="+mn-lt"/>
                <a:ea typeface="+mn-ea"/>
                <a:cs typeface="+mn-cs"/>
              </a:rPr>
              <a:t>il</a:t>
            </a:r>
            <a:r>
              <a:rPr lang="en-US" spc="10" dirty="0">
                <a:latin typeface="+mn-lt"/>
                <a:ea typeface="+mn-ea"/>
                <a:cs typeface="+mn-cs"/>
              </a:rPr>
              <a:t> </a:t>
            </a:r>
            <a:r>
              <a:rPr lang="en-US" spc="10" dirty="0" err="1">
                <a:latin typeface="+mn-lt"/>
                <a:ea typeface="+mn-ea"/>
                <a:cs typeface="+mn-cs"/>
              </a:rPr>
              <a:t>consenso</a:t>
            </a:r>
            <a:r>
              <a:rPr lang="en-US" spc="10" dirty="0">
                <a:latin typeface="+mn-lt"/>
                <a:ea typeface="+mn-ea"/>
                <a:cs typeface="+mn-cs"/>
              </a:rPr>
              <a:t> </a:t>
            </a:r>
            <a:r>
              <a:rPr lang="en-US" spc="10" dirty="0" err="1">
                <a:latin typeface="+mn-lt"/>
                <a:ea typeface="+mn-ea"/>
                <a:cs typeface="+mn-cs"/>
              </a:rPr>
              <a:t>degli</a:t>
            </a:r>
            <a:r>
              <a:rPr lang="en-US" spc="10" dirty="0">
                <a:latin typeface="+mn-lt"/>
                <a:ea typeface="+mn-ea"/>
                <a:cs typeface="+mn-cs"/>
              </a:rPr>
              <a:t> </a:t>
            </a:r>
            <a:r>
              <a:rPr lang="en-US" spc="10" dirty="0" err="1">
                <a:latin typeface="+mn-lt"/>
                <a:ea typeface="+mn-ea"/>
                <a:cs typeface="+mn-cs"/>
              </a:rPr>
              <a:t>interessati</a:t>
            </a:r>
            <a:r>
              <a:rPr lang="en-US" spc="10" dirty="0">
                <a:latin typeface="+mn-lt"/>
                <a:ea typeface="+mn-ea"/>
                <a:cs typeface="+mn-cs"/>
              </a:rPr>
              <a:t> al fine di </a:t>
            </a:r>
            <a:r>
              <a:rPr lang="en-US" spc="10" dirty="0" err="1">
                <a:latin typeface="+mn-lt"/>
                <a:ea typeface="+mn-ea"/>
                <a:cs typeface="+mn-cs"/>
              </a:rPr>
              <a:t>trarre</a:t>
            </a:r>
            <a:r>
              <a:rPr lang="en-US" spc="10" dirty="0">
                <a:latin typeface="+mn-lt"/>
                <a:ea typeface="+mn-ea"/>
                <a:cs typeface="+mn-cs"/>
              </a:rPr>
              <a:t> per se’ o per </a:t>
            </a:r>
            <a:r>
              <a:rPr lang="en-US" spc="10" dirty="0" err="1">
                <a:latin typeface="+mn-lt"/>
                <a:ea typeface="+mn-ea"/>
                <a:cs typeface="+mn-cs"/>
              </a:rPr>
              <a:t>altri</a:t>
            </a:r>
            <a:r>
              <a:rPr lang="en-US" spc="10" dirty="0">
                <a:latin typeface="+mn-lt"/>
                <a:ea typeface="+mn-ea"/>
                <a:cs typeface="+mn-cs"/>
              </a:rPr>
              <a:t> </a:t>
            </a:r>
            <a:r>
              <a:rPr lang="en-US" spc="10" dirty="0" err="1">
                <a:latin typeface="+mn-lt"/>
                <a:ea typeface="+mn-ea"/>
                <a:cs typeface="+mn-cs"/>
              </a:rPr>
              <a:t>profitto</a:t>
            </a:r>
            <a:r>
              <a:rPr lang="en-US" spc="10" dirty="0">
                <a:latin typeface="+mn-lt"/>
                <a:ea typeface="+mn-ea"/>
                <a:cs typeface="+mn-cs"/>
              </a:rPr>
              <a:t> od </a:t>
            </a:r>
            <a:r>
              <a:rPr lang="en-US" spc="10" dirty="0" err="1">
                <a:latin typeface="+mn-lt"/>
                <a:ea typeface="+mn-ea"/>
                <a:cs typeface="+mn-cs"/>
              </a:rPr>
              <a:t>arrecare</a:t>
            </a:r>
            <a:r>
              <a:rPr lang="en-US" spc="10" dirty="0">
                <a:latin typeface="+mn-lt"/>
                <a:ea typeface="+mn-ea"/>
                <a:cs typeface="+mn-cs"/>
              </a:rPr>
              <a:t> ad </a:t>
            </a:r>
            <a:r>
              <a:rPr lang="en-US" spc="10" dirty="0" err="1">
                <a:latin typeface="+mn-lt"/>
                <a:ea typeface="+mn-ea"/>
                <a:cs typeface="+mn-cs"/>
              </a:rPr>
              <a:t>altri</a:t>
            </a:r>
            <a:r>
              <a:rPr lang="en-US" spc="10" dirty="0">
                <a:latin typeface="+mn-lt"/>
                <a:ea typeface="+mn-ea"/>
                <a:cs typeface="+mn-cs"/>
              </a:rPr>
              <a:t> un </a:t>
            </a:r>
            <a:r>
              <a:rPr lang="en-US" spc="10" dirty="0" err="1">
                <a:latin typeface="+mn-lt"/>
                <a:ea typeface="+mn-ea"/>
                <a:cs typeface="+mn-cs"/>
              </a:rPr>
              <a:t>danno</a:t>
            </a:r>
            <a:r>
              <a:rPr lang="en-US" spc="10" dirty="0">
                <a:latin typeface="+mn-lt"/>
                <a:ea typeface="+mn-ea"/>
                <a:cs typeface="+mn-cs"/>
              </a:rPr>
              <a:t>)</a:t>
            </a:r>
          </a:p>
        </p:txBody>
      </p:sp>
    </p:spTree>
    <p:extLst>
      <p:ext uri="{BB962C8B-B14F-4D97-AF65-F5344CB8AC3E}">
        <p14:creationId xmlns:p14="http://schemas.microsoft.com/office/powerpoint/2010/main" val="9401477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6000"/>
            <a:lum/>
          </a:blip>
          <a:srcRect/>
          <a:stretch>
            <a:fillRect t="-21000" b="-21000"/>
          </a:stretch>
        </a:blip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641756" y="3268932"/>
            <a:ext cx="9106955" cy="4351337"/>
          </a:xfrm>
        </p:spPr>
        <p:txBody>
          <a:bodyPr>
            <a:normAutofit/>
          </a:bodyPr>
          <a:lstStyle/>
          <a:p>
            <a:pPr algn="just">
              <a:lnSpc>
                <a:spcPct val="150000"/>
              </a:lnSpc>
            </a:pPr>
            <a:r>
              <a:rPr lang="it-IT" sz="2000" dirty="0">
                <a:solidFill>
                  <a:schemeClr val="tx2">
                    <a:lumMod val="50000"/>
                  </a:schemeClr>
                </a:solidFill>
              </a:rPr>
              <a:t>Chiunque, </a:t>
            </a:r>
            <a:r>
              <a:rPr lang="it-IT" sz="2000" b="1" u="sng" dirty="0">
                <a:solidFill>
                  <a:schemeClr val="tx2">
                    <a:lumMod val="50000"/>
                  </a:schemeClr>
                </a:solidFill>
              </a:rPr>
              <a:t>al fine di procurare a sé o ad altri un </a:t>
            </a:r>
            <a:r>
              <a:rPr lang="it-IT" sz="2000" b="1" u="sng" dirty="0" smtClean="0">
                <a:solidFill>
                  <a:schemeClr val="tx2">
                    <a:lumMod val="50000"/>
                  </a:schemeClr>
                </a:solidFill>
              </a:rPr>
              <a:t>vantaggio</a:t>
            </a:r>
            <a:r>
              <a:rPr lang="it-IT" sz="2000" b="1" u="sng" dirty="0">
                <a:solidFill>
                  <a:schemeClr val="tx2">
                    <a:lumMod val="50000"/>
                  </a:schemeClr>
                </a:solidFill>
              </a:rPr>
              <a:t> o di recare ad altri un danno</a:t>
            </a:r>
            <a:r>
              <a:rPr lang="it-IT" sz="2000" dirty="0">
                <a:solidFill>
                  <a:schemeClr val="tx2">
                    <a:lumMod val="50000"/>
                  </a:schemeClr>
                </a:solidFill>
              </a:rPr>
              <a:t>, </a:t>
            </a:r>
            <a:r>
              <a:rPr lang="it-IT" sz="2000" dirty="0" smtClean="0">
                <a:solidFill>
                  <a:schemeClr val="tx2">
                    <a:lumMod val="50000"/>
                  </a:schemeClr>
                </a:solidFill>
                <a:hlinkClick r:id="rId4" tooltip="Dizionario Giuridico: Induzione in errore"/>
              </a:rPr>
              <a:t>induce</a:t>
            </a:r>
            <a:r>
              <a:rPr lang="it-IT" sz="2000" dirty="0">
                <a:solidFill>
                  <a:schemeClr val="tx2">
                    <a:lumMod val="50000"/>
                  </a:schemeClr>
                </a:solidFill>
              </a:rPr>
              <a:t> </a:t>
            </a:r>
            <a:r>
              <a:rPr lang="it-IT" sz="2000" dirty="0" smtClean="0">
                <a:solidFill>
                  <a:schemeClr val="tx2">
                    <a:lumMod val="50000"/>
                  </a:schemeClr>
                </a:solidFill>
              </a:rPr>
              <a:t>taluno</a:t>
            </a:r>
            <a:r>
              <a:rPr lang="it-IT" sz="2000" dirty="0">
                <a:solidFill>
                  <a:schemeClr val="tx2">
                    <a:lumMod val="50000"/>
                  </a:schemeClr>
                </a:solidFill>
              </a:rPr>
              <a:t> </a:t>
            </a:r>
            <a:r>
              <a:rPr lang="it-IT" sz="2000" dirty="0">
                <a:solidFill>
                  <a:schemeClr val="tx2">
                    <a:lumMod val="50000"/>
                  </a:schemeClr>
                </a:solidFill>
                <a:hlinkClick r:id="rId4" tooltip="Dizionario Giuridico: Induzione in errore"/>
              </a:rPr>
              <a:t>in errore</a:t>
            </a:r>
            <a:r>
              <a:rPr lang="it-IT" sz="2000" dirty="0">
                <a:solidFill>
                  <a:schemeClr val="tx2">
                    <a:lumMod val="50000"/>
                  </a:schemeClr>
                </a:solidFill>
              </a:rPr>
              <a:t>, sostituendo illegittimamente la propria all'altrui </a:t>
            </a:r>
            <a:r>
              <a:rPr lang="it-IT" sz="2000" dirty="0" smtClean="0">
                <a:solidFill>
                  <a:schemeClr val="tx2">
                    <a:lumMod val="50000"/>
                  </a:schemeClr>
                </a:solidFill>
              </a:rPr>
              <a:t>persona, </a:t>
            </a:r>
            <a:r>
              <a:rPr lang="it-IT" sz="2000" dirty="0">
                <a:solidFill>
                  <a:schemeClr val="tx2">
                    <a:lumMod val="50000"/>
                  </a:schemeClr>
                </a:solidFill>
              </a:rPr>
              <a:t>o attribuendo a sé o ad altri un falso </a:t>
            </a:r>
            <a:r>
              <a:rPr lang="it-IT" sz="2000" dirty="0" smtClean="0">
                <a:solidFill>
                  <a:schemeClr val="tx2">
                    <a:lumMod val="50000"/>
                  </a:schemeClr>
                </a:solidFill>
              </a:rPr>
              <a:t>nome, </a:t>
            </a:r>
            <a:r>
              <a:rPr lang="it-IT" sz="2000" dirty="0">
                <a:solidFill>
                  <a:schemeClr val="tx2">
                    <a:lumMod val="50000"/>
                  </a:schemeClr>
                </a:solidFill>
              </a:rPr>
              <a:t>o un falso </a:t>
            </a:r>
            <a:r>
              <a:rPr lang="it-IT" sz="2000" dirty="0" smtClean="0">
                <a:solidFill>
                  <a:schemeClr val="tx2">
                    <a:lumMod val="50000"/>
                  </a:schemeClr>
                </a:solidFill>
              </a:rPr>
              <a:t>stato</a:t>
            </a:r>
            <a:r>
              <a:rPr lang="it-IT" sz="2000" dirty="0">
                <a:solidFill>
                  <a:schemeClr val="tx2">
                    <a:lumMod val="50000"/>
                  </a:schemeClr>
                </a:solidFill>
              </a:rPr>
              <a:t>,</a:t>
            </a:r>
            <a:r>
              <a:rPr lang="it-IT" sz="2000" dirty="0" smtClean="0">
                <a:solidFill>
                  <a:schemeClr val="tx2">
                    <a:lumMod val="50000"/>
                  </a:schemeClr>
                </a:solidFill>
              </a:rPr>
              <a:t> </a:t>
            </a:r>
            <a:r>
              <a:rPr lang="it-IT" sz="2000" dirty="0">
                <a:solidFill>
                  <a:schemeClr val="tx2">
                    <a:lumMod val="50000"/>
                  </a:schemeClr>
                </a:solidFill>
              </a:rPr>
              <a:t>ovvero una qualità a cui la legge attribuisce effetti </a:t>
            </a:r>
            <a:r>
              <a:rPr lang="it-IT" sz="2000" dirty="0" smtClean="0">
                <a:solidFill>
                  <a:schemeClr val="tx2">
                    <a:lumMod val="50000"/>
                  </a:schemeClr>
                </a:solidFill>
              </a:rPr>
              <a:t>giuridici, </a:t>
            </a:r>
            <a:r>
              <a:rPr lang="it-IT" sz="2000" dirty="0">
                <a:solidFill>
                  <a:schemeClr val="tx2">
                    <a:lumMod val="50000"/>
                  </a:schemeClr>
                </a:solidFill>
              </a:rPr>
              <a:t>è punito, se il fatto non costituisce un altro delitto contro la fede pubblica, con la reclusione fino ad un </a:t>
            </a:r>
            <a:r>
              <a:rPr lang="it-IT" sz="2000" dirty="0" smtClean="0">
                <a:solidFill>
                  <a:schemeClr val="tx2">
                    <a:lumMod val="50000"/>
                  </a:schemeClr>
                </a:solidFill>
              </a:rPr>
              <a:t>anno.</a:t>
            </a:r>
          </a:p>
        </p:txBody>
      </p:sp>
      <p:sp>
        <p:nvSpPr>
          <p:cNvPr id="4" name="Titolo 3"/>
          <p:cNvSpPr txBox="1">
            <a:spLocks noGrp="1"/>
          </p:cNvSpPr>
          <p:nvPr>
            <p:ph type="title"/>
          </p:nvPr>
        </p:nvSpPr>
        <p:spPr>
          <a:xfrm>
            <a:off x="166235" y="413705"/>
            <a:ext cx="5119868" cy="1643527"/>
          </a:xfrm>
          <a:prstGeom prst="rect">
            <a:avLst/>
          </a:prstGeom>
          <a:solidFill>
            <a:schemeClr val="bg1">
              <a:lumMod val="75000"/>
            </a:schemeClr>
          </a:solidFill>
          <a:effectLst>
            <a:softEdge rad="0"/>
          </a:effectLst>
          <a:scene3d>
            <a:camera prst="orthographicFront"/>
            <a:lightRig rig="balanced" dir="t"/>
          </a:scene3d>
        </p:spPr>
        <p:txBody>
          <a:bodyPr vert="horz" wrap="square" lIns="91440" tIns="45720" rIns="91440" bIns="45720" rtlCol="0" anchor="b">
            <a:spAutoFit/>
          </a:bodyPr>
          <a:lst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a:lstStyle>
          <a:p>
            <a:pPr algn="ctr"/>
            <a:r>
              <a:rPr lang="it-IT" sz="2800" dirty="0" smtClean="0"/>
              <a:t>SOSTITUZIONE DI PERSONA </a:t>
            </a:r>
          </a:p>
          <a:p>
            <a:pPr algn="ctr"/>
            <a:r>
              <a:rPr lang="it-IT" sz="2800" dirty="0" smtClean="0"/>
              <a:t> </a:t>
            </a:r>
          </a:p>
          <a:p>
            <a:pPr algn="ctr"/>
            <a:r>
              <a:rPr lang="it-IT" sz="2800" dirty="0" smtClean="0"/>
              <a:t>ART 494 CP</a:t>
            </a:r>
            <a:endParaRPr lang="it-IT" sz="2800" dirty="0"/>
          </a:p>
        </p:txBody>
      </p:sp>
    </p:spTree>
    <p:extLst>
      <p:ext uri="{BB962C8B-B14F-4D97-AF65-F5344CB8AC3E}">
        <p14:creationId xmlns:p14="http://schemas.microsoft.com/office/powerpoint/2010/main" val="471007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2" name="Arrow"/>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Vist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Vista">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sta">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View</Template>
  <TotalTime>759</TotalTime>
  <Words>2343</Words>
  <Application>Microsoft Macintosh PowerPoint</Application>
  <PresentationFormat>Widescreen</PresentationFormat>
  <Paragraphs>216</Paragraphs>
  <Slides>39</Slides>
  <Notes>3</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39</vt:i4>
      </vt:variant>
    </vt:vector>
  </HeadingPairs>
  <TitlesOfParts>
    <vt:vector size="48" baseType="lpstr">
      <vt:lpstr>Calibri</vt:lpstr>
      <vt:lpstr>Century Schoolbook</vt:lpstr>
      <vt:lpstr>Mangal</vt:lpstr>
      <vt:lpstr>ＭＳ Ｐゴシック</vt:lpstr>
      <vt:lpstr>Times New Roman</vt:lpstr>
      <vt:lpstr>Wingdings</vt:lpstr>
      <vt:lpstr>Wingdings 2</vt:lpstr>
      <vt:lpstr>Arial</vt:lpstr>
      <vt:lpstr>Vista</vt:lpstr>
      <vt:lpstr>Presentazione di PowerPoint</vt:lpstr>
      <vt:lpstr>QUALI VIOLAZIONI DI LEGGE COMPORTA IL CYBERBULLISMO</vt:lpstr>
      <vt:lpstr>VIOLAZIONE DELLA LEGGE PENALE - </vt:lpstr>
      <vt:lpstr>ATTENZIONE! GLI ATTI DI BULLISMO E DI CYBERBULLISMO  NON SEMPRE CONFIGURANO REATO.</vt:lpstr>
      <vt:lpstr>Presentazione di PowerPoint</vt:lpstr>
      <vt:lpstr>Alcune precisazioni sulla diffamazione</vt:lpstr>
      <vt:lpstr>E le chat di gruppo?</vt:lpstr>
      <vt:lpstr>Presentazione di PowerPoint</vt:lpstr>
      <vt:lpstr>SOSTITUZIONE DI PERSONA    ART 494 CP</vt:lpstr>
      <vt:lpstr>APPLICAZIONI GIURISPRUDENZIALI</vt:lpstr>
      <vt:lpstr>Minaccia ART. 612 C.P.</vt:lpstr>
      <vt:lpstr>Presentazione di PowerPoint</vt:lpstr>
      <vt:lpstr>Presentazione di PowerPoint</vt:lpstr>
      <vt:lpstr>Presentazione di PowerPoint</vt:lpstr>
      <vt:lpstr> ISTIGAZIONE AL SUICIDIO  Art. 580 c.p. </vt:lpstr>
      <vt:lpstr>NOVITA LEGISLATIVE: IL REVENGE PORN</vt:lpstr>
      <vt:lpstr>REATO DI  REVENGE PORN   disciplinato dall’articolo 612 ter del codice penale “Diffusione illecita di immagini o video sessualmente espliciti </vt:lpstr>
      <vt:lpstr>LA CONDOTTA PUNITA</vt:lpstr>
      <vt:lpstr>OGGETTO DEL REVENGE PORN</vt:lpstr>
      <vt:lpstr>REVENGE PORN AGGRAVATO</vt:lpstr>
      <vt:lpstr>PERSEGUIBILITÀ A QUERELA DI PARTE</vt:lpstr>
      <vt:lpstr>L’IMPUTABILITA DEL MINORE</vt:lpstr>
      <vt:lpstr>Tuttavia……. Se il minore viene riconosciuto socialmente pericoloso possono essere applicate misure di sicurezza:   - RIFORMATORIO GIUDIZIARIO - LIBERTÀ VIGILATA</vt:lpstr>
      <vt:lpstr>QUALI RESPONSABILITÀ CIVILI ?</vt:lpstr>
      <vt:lpstr>A CHE TITOLO RISPONDE IL MINORE? </vt:lpstr>
      <vt:lpstr>A CHE TITOLO RISPONDONO I GENITORI? </vt:lpstr>
      <vt:lpstr>SE ACCERTATA RESPONSABILITÀ </vt:lpstr>
      <vt:lpstr>LA LEGGE 71/2017 «Disposizioni a tutela dei minori per la prevenzione ed il contrasto del fenomeno del cyberbullismo»</vt:lpstr>
      <vt:lpstr>DEFINIZIONE DI CYBERBULLISMO</vt:lpstr>
      <vt:lpstr>ART. 2 – FORME DI TUTELA</vt:lpstr>
      <vt:lpstr>CONTENUTO DEL RECLAMO AL GARANTE</vt:lpstr>
      <vt:lpstr>PROCEDURA DI AMMONIMENTO  (ART. 7)</vt:lpstr>
      <vt:lpstr>Come si svolge ?</vt:lpstr>
      <vt:lpstr>Linee di orientamento per la prevenzione e il contrasto del cyberbullismo </vt:lpstr>
      <vt:lpstr>Presentazione di PowerPoint</vt:lpstr>
      <vt:lpstr>Qualche indicazione operativa…</vt:lpstr>
      <vt:lpstr>FOCUS: Regolamenti scolastici e  patto di corresponsabilità </vt:lpstr>
      <vt:lpstr>Piano di azione integrato</vt:lpstr>
      <vt:lpstr>Presentazione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Utente di Microsoft Office</dc:creator>
  <cp:lastModifiedBy>Account Microsoft</cp:lastModifiedBy>
  <cp:revision>74</cp:revision>
  <dcterms:created xsi:type="dcterms:W3CDTF">2020-01-12T09:09:30Z</dcterms:created>
  <dcterms:modified xsi:type="dcterms:W3CDTF">2020-12-02T19:25:48Z</dcterms:modified>
</cp:coreProperties>
</file>